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1.bin" ContentType="audio/unknown"/>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2.bin" ContentType="audio/unknown"/>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audio3.bin" ContentType="audio/unknown"/>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384" r:id="rId2"/>
    <p:sldId id="385" r:id="rId3"/>
    <p:sldId id="316" r:id="rId4"/>
    <p:sldId id="317" r:id="rId5"/>
    <p:sldId id="293" r:id="rId6"/>
    <p:sldId id="298" r:id="rId7"/>
    <p:sldId id="295" r:id="rId8"/>
    <p:sldId id="321" r:id="rId9"/>
    <p:sldId id="339" r:id="rId10"/>
    <p:sldId id="340" r:id="rId11"/>
    <p:sldId id="320" r:id="rId12"/>
    <p:sldId id="299" r:id="rId13"/>
    <p:sldId id="322" r:id="rId14"/>
    <p:sldId id="302" r:id="rId15"/>
    <p:sldId id="326" r:id="rId16"/>
    <p:sldId id="327" r:id="rId17"/>
    <p:sldId id="325" r:id="rId18"/>
    <p:sldId id="323" r:id="rId19"/>
    <p:sldId id="300" r:id="rId20"/>
    <p:sldId id="328" r:id="rId21"/>
    <p:sldId id="386" r:id="rId22"/>
    <p:sldId id="318" r:id="rId23"/>
    <p:sldId id="329" r:id="rId24"/>
    <p:sldId id="301" r:id="rId25"/>
    <p:sldId id="330" r:id="rId26"/>
    <p:sldId id="303" r:id="rId27"/>
    <p:sldId id="331" r:id="rId28"/>
    <p:sldId id="307" r:id="rId29"/>
    <p:sldId id="375" r:id="rId30"/>
    <p:sldId id="387" r:id="rId31"/>
    <p:sldId id="332" r:id="rId32"/>
    <p:sldId id="308" r:id="rId33"/>
    <p:sldId id="388" r:id="rId34"/>
    <p:sldId id="333" r:id="rId35"/>
    <p:sldId id="309" r:id="rId36"/>
    <p:sldId id="376" r:id="rId37"/>
    <p:sldId id="334" r:id="rId38"/>
    <p:sldId id="310" r:id="rId39"/>
    <p:sldId id="335" r:id="rId40"/>
    <p:sldId id="389" r:id="rId41"/>
    <p:sldId id="338" r:id="rId42"/>
    <p:sldId id="373" r:id="rId43"/>
    <p:sldId id="374" r:id="rId44"/>
    <p:sldId id="390" r:id="rId45"/>
    <p:sldId id="319" r:id="rId46"/>
    <p:sldId id="391" r:id="rId47"/>
    <p:sldId id="312" r:id="rId48"/>
    <p:sldId id="336" r:id="rId49"/>
    <p:sldId id="311" r:id="rId50"/>
    <p:sldId id="337" r:id="rId51"/>
    <p:sldId id="392" r:id="rId52"/>
    <p:sldId id="353" r:id="rId53"/>
    <p:sldId id="354" r:id="rId54"/>
    <p:sldId id="355" r:id="rId55"/>
    <p:sldId id="356" r:id="rId56"/>
    <p:sldId id="393" r:id="rId5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Times New Roman" charset="0"/>
        <a:cs typeface="Times New Roman" charset="0"/>
      </a:defRPr>
    </a:lvl1pPr>
    <a:lvl2pPr marL="457200" algn="l" rtl="0" fontAlgn="base">
      <a:spcBef>
        <a:spcPct val="0"/>
      </a:spcBef>
      <a:spcAft>
        <a:spcPct val="0"/>
      </a:spcAft>
      <a:defRPr sz="2400" kern="1200">
        <a:solidFill>
          <a:schemeClr val="tx1"/>
        </a:solidFill>
        <a:latin typeface="Times New Roman" charset="0"/>
        <a:ea typeface="Times New Roman" charset="0"/>
        <a:cs typeface="Times New Roman" charset="0"/>
      </a:defRPr>
    </a:lvl2pPr>
    <a:lvl3pPr marL="914400" algn="l" rtl="0" fontAlgn="base">
      <a:spcBef>
        <a:spcPct val="0"/>
      </a:spcBef>
      <a:spcAft>
        <a:spcPct val="0"/>
      </a:spcAft>
      <a:defRPr sz="2400" kern="1200">
        <a:solidFill>
          <a:schemeClr val="tx1"/>
        </a:solidFill>
        <a:latin typeface="Times New Roman" charset="0"/>
        <a:ea typeface="Times New Roman" charset="0"/>
        <a:cs typeface="Times New Roman" charset="0"/>
      </a:defRPr>
    </a:lvl3pPr>
    <a:lvl4pPr marL="1371600" algn="l" rtl="0" fontAlgn="base">
      <a:spcBef>
        <a:spcPct val="0"/>
      </a:spcBef>
      <a:spcAft>
        <a:spcPct val="0"/>
      </a:spcAft>
      <a:defRPr sz="2400" kern="1200">
        <a:solidFill>
          <a:schemeClr val="tx1"/>
        </a:solidFill>
        <a:latin typeface="Times New Roman" charset="0"/>
        <a:ea typeface="Times New Roman" charset="0"/>
        <a:cs typeface="Times New Roman" charset="0"/>
      </a:defRPr>
    </a:lvl4pPr>
    <a:lvl5pPr marL="1828800" algn="l" rtl="0" fontAlgn="base">
      <a:spcBef>
        <a:spcPct val="0"/>
      </a:spcBef>
      <a:spcAft>
        <a:spcPct val="0"/>
      </a:spcAft>
      <a:defRPr sz="2400" kern="1200">
        <a:solidFill>
          <a:schemeClr val="tx1"/>
        </a:solidFill>
        <a:latin typeface="Times New Roman" charset="0"/>
        <a:ea typeface="Times New Roman" charset="0"/>
        <a:cs typeface="Times New Roman" charset="0"/>
      </a:defRPr>
    </a:lvl5pPr>
    <a:lvl6pPr marL="2286000" algn="l" defTabSz="914400" rtl="0" eaLnBrk="1" latinLnBrk="0" hangingPunct="1">
      <a:defRPr sz="2400" kern="1200">
        <a:solidFill>
          <a:schemeClr val="tx1"/>
        </a:solidFill>
        <a:latin typeface="Times New Roman" charset="0"/>
        <a:ea typeface="Times New Roman" charset="0"/>
        <a:cs typeface="Times New Roman" charset="0"/>
      </a:defRPr>
    </a:lvl6pPr>
    <a:lvl7pPr marL="2743200" algn="l" defTabSz="914400" rtl="0" eaLnBrk="1" latinLnBrk="0" hangingPunct="1">
      <a:defRPr sz="2400" kern="1200">
        <a:solidFill>
          <a:schemeClr val="tx1"/>
        </a:solidFill>
        <a:latin typeface="Times New Roman" charset="0"/>
        <a:ea typeface="Times New Roman" charset="0"/>
        <a:cs typeface="Times New Roman" charset="0"/>
      </a:defRPr>
    </a:lvl7pPr>
    <a:lvl8pPr marL="3200400" algn="l" defTabSz="914400" rtl="0" eaLnBrk="1" latinLnBrk="0" hangingPunct="1">
      <a:defRPr sz="2400" kern="1200">
        <a:solidFill>
          <a:schemeClr val="tx1"/>
        </a:solidFill>
        <a:latin typeface="Times New Roman" charset="0"/>
        <a:ea typeface="Times New Roman" charset="0"/>
        <a:cs typeface="Times New Roman" charset="0"/>
      </a:defRPr>
    </a:lvl8pPr>
    <a:lvl9pPr marL="3657600" algn="l" defTabSz="914400" rtl="0" eaLnBrk="1" latinLnBrk="0" hangingPunct="1">
      <a:defRPr sz="2400" kern="1200">
        <a:solidFill>
          <a:schemeClr val="tx1"/>
        </a:solidFill>
        <a:latin typeface="Times New Roman" charset="0"/>
        <a:ea typeface="Times New Roman" charset="0"/>
        <a:cs typeface="Times New Roman"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9900"/>
    <a:srgbClr val="663300"/>
    <a:srgbClr val="0000CC"/>
    <a:srgbClr val="006600"/>
    <a:srgbClr val="FFCCFF"/>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98"/>
    <p:restoredTop sz="90930"/>
  </p:normalViewPr>
  <p:slideViewPr>
    <p:cSldViewPr>
      <p:cViewPr varScale="1">
        <p:scale>
          <a:sx n="101" d="100"/>
          <a:sy n="101" d="100"/>
        </p:scale>
        <p:origin x="3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11BD10-C71C-FD44-8BF2-1098CE5B4D71}" type="datetimeFigureOut">
              <a:rPr lang="en-US" smtClean="0"/>
              <a:t>10/30/16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1EEE91-A5E4-A440-895A-F2B5D2F0CDE5}" type="slidenum">
              <a:rPr lang="en-US" smtClean="0"/>
              <a:t>‹#›</a:t>
            </a:fld>
            <a:endParaRPr lang="en-US"/>
          </a:p>
        </p:txBody>
      </p:sp>
    </p:spTree>
    <p:extLst>
      <p:ext uri="{BB962C8B-B14F-4D97-AF65-F5344CB8AC3E}">
        <p14:creationId xmlns:p14="http://schemas.microsoft.com/office/powerpoint/2010/main" val="1702616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3193339C-D8B6-DF4B-9CF0-64A397FAF73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Times New Roman" charset="0"/>
        <a:cs typeface="Times New Roman" charset="0"/>
      </a:defRPr>
    </a:lvl1pPr>
    <a:lvl2pPr marL="457200" algn="l" rtl="0" fontAlgn="base">
      <a:spcBef>
        <a:spcPct val="30000"/>
      </a:spcBef>
      <a:spcAft>
        <a:spcPct val="0"/>
      </a:spcAft>
      <a:defRPr sz="1200" kern="1200">
        <a:solidFill>
          <a:schemeClr val="tx1"/>
        </a:solidFill>
        <a:latin typeface="Times New Roman" charset="0"/>
        <a:ea typeface="Times New Roman" charset="0"/>
        <a:cs typeface="Times New Roman" charset="0"/>
      </a:defRPr>
    </a:lvl2pPr>
    <a:lvl3pPr marL="914400" algn="l" rtl="0" fontAlgn="base">
      <a:spcBef>
        <a:spcPct val="30000"/>
      </a:spcBef>
      <a:spcAft>
        <a:spcPct val="0"/>
      </a:spcAft>
      <a:defRPr sz="1200" kern="1200">
        <a:solidFill>
          <a:schemeClr val="tx1"/>
        </a:solidFill>
        <a:latin typeface="Times New Roman" charset="0"/>
        <a:ea typeface="Times New Roman" charset="0"/>
        <a:cs typeface="Times New Roman" charset="0"/>
      </a:defRPr>
    </a:lvl3pPr>
    <a:lvl4pPr marL="1371600" algn="l" rtl="0" fontAlgn="base">
      <a:spcBef>
        <a:spcPct val="30000"/>
      </a:spcBef>
      <a:spcAft>
        <a:spcPct val="0"/>
      </a:spcAft>
      <a:defRPr sz="1200" kern="1200">
        <a:solidFill>
          <a:schemeClr val="tx1"/>
        </a:solidFill>
        <a:latin typeface="Times New Roman" charset="0"/>
        <a:ea typeface="Times New Roman" charset="0"/>
        <a:cs typeface="Times New Roman" charset="0"/>
      </a:defRPr>
    </a:lvl4pPr>
    <a:lvl5pPr marL="1828800" algn="l" rtl="0" fontAlgn="base">
      <a:spcBef>
        <a:spcPct val="30000"/>
      </a:spcBef>
      <a:spcAft>
        <a:spcPct val="0"/>
      </a:spcAft>
      <a:defRPr sz="1200" kern="1200">
        <a:solidFill>
          <a:schemeClr val="tx1"/>
        </a:solidFill>
        <a:latin typeface="Times New Roman" charset="0"/>
        <a:ea typeface="Times New Roman" charset="0"/>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93339C-D8B6-DF4B-9CF0-64A397FAF73F}" type="slidenum">
              <a:rPr lang="en-US" altLang="en-US" smtClean="0"/>
              <a:pPr/>
              <a:t>3</a:t>
            </a:fld>
            <a:endParaRPr lang="en-US" altLang="en-US"/>
          </a:p>
        </p:txBody>
      </p:sp>
    </p:spTree>
    <p:extLst>
      <p:ext uri="{BB962C8B-B14F-4D97-AF65-F5344CB8AC3E}">
        <p14:creationId xmlns:p14="http://schemas.microsoft.com/office/powerpoint/2010/main" val="2095225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F2B5E-92AD-4E45-A831-E09692AECB8B}" type="slidenum">
              <a:rPr lang="en-US" altLang="en-US"/>
              <a:pPr/>
              <a:t>15</a:t>
            </a:fld>
            <a:endParaRPr lang="en-US" altLang="en-US"/>
          </a:p>
        </p:txBody>
      </p:sp>
      <p:sp>
        <p:nvSpPr>
          <p:cNvPr id="1003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49F4F8-7130-CA45-B578-35885CD9AB2A}" type="slidenum">
              <a:rPr lang="en-US" altLang="en-US"/>
              <a:pPr/>
              <a:t>16</a:t>
            </a:fld>
            <a:endParaRPr lang="en-US" altLang="en-US"/>
          </a:p>
        </p:txBody>
      </p:sp>
      <p:sp>
        <p:nvSpPr>
          <p:cNvPr id="1024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2F2AD-7DB8-C240-A1E8-8C38EFACAE84}" type="slidenum">
              <a:rPr lang="en-US" altLang="en-US"/>
              <a:pPr/>
              <a:t>17</a:t>
            </a:fld>
            <a:endParaRPr lang="en-US" altLang="en-US"/>
          </a:p>
        </p:txBody>
      </p:sp>
      <p:sp>
        <p:nvSpPr>
          <p:cNvPr id="983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25EC35-3552-B646-89B0-86AF90C9B719}" type="slidenum">
              <a:rPr lang="en-US" altLang="en-US"/>
              <a:pPr/>
              <a:t>18</a:t>
            </a:fld>
            <a:endParaRPr lang="en-US" altLang="en-US"/>
          </a:p>
        </p:txBody>
      </p:sp>
      <p:sp>
        <p:nvSpPr>
          <p:cNvPr id="942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8570C-F7C9-394E-8039-D21964F37B21}" type="slidenum">
              <a:rPr lang="en-US" altLang="en-US"/>
              <a:pPr/>
              <a:t>19</a:t>
            </a:fld>
            <a:endParaRPr lang="en-US" altLang="en-US"/>
          </a:p>
        </p:txBody>
      </p:sp>
      <p:sp>
        <p:nvSpPr>
          <p:cNvPr id="573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8F2EC-8B22-664F-AC85-09A12E040B4B}" type="slidenum">
              <a:rPr lang="en-US" altLang="en-US"/>
              <a:pPr/>
              <a:t>20</a:t>
            </a:fld>
            <a:endParaRPr lang="en-US" altLang="en-US"/>
          </a:p>
        </p:txBody>
      </p:sp>
      <p:sp>
        <p:nvSpPr>
          <p:cNvPr id="1044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1D21F-DB1C-5D4A-B197-CAE04CBA3166}" type="slidenum">
              <a:rPr lang="en-US" altLang="en-US"/>
              <a:pPr/>
              <a:t>21</a:t>
            </a:fld>
            <a:endParaRPr lang="en-US" altLang="en-US"/>
          </a:p>
        </p:txBody>
      </p:sp>
      <p:sp>
        <p:nvSpPr>
          <p:cNvPr id="209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9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A6F73-FC40-5543-9568-8CB4DDBB7570}" type="slidenum">
              <a:rPr lang="en-US" altLang="en-US"/>
              <a:pPr/>
              <a:t>24</a:t>
            </a:fld>
            <a:endParaRPr lang="en-US" altLang="en-US"/>
          </a:p>
        </p:txBody>
      </p:sp>
      <p:sp>
        <p:nvSpPr>
          <p:cNvPr id="593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C9169-78B7-4E44-B501-DF9D7887505B}" type="slidenum">
              <a:rPr lang="en-US" altLang="en-US"/>
              <a:pPr/>
              <a:t>25</a:t>
            </a:fld>
            <a:endParaRPr lang="en-US" altLang="en-US"/>
          </a:p>
        </p:txBody>
      </p:sp>
      <p:sp>
        <p:nvSpPr>
          <p:cNvPr id="1075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75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2A59E-D29D-9644-88EA-D525D3965BD5}" type="slidenum">
              <a:rPr lang="en-US" altLang="en-US"/>
              <a:pPr/>
              <a:t>26</a:t>
            </a:fld>
            <a:endParaRPr lang="en-US" altLang="en-US"/>
          </a:p>
        </p:txBody>
      </p:sp>
      <p:sp>
        <p:nvSpPr>
          <p:cNvPr id="634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2EE2A1-7204-9046-A15C-28C88F3378BC}" type="slidenum">
              <a:rPr lang="en-US" altLang="en-US"/>
              <a:pPr/>
              <a:t>5</a:t>
            </a:fld>
            <a:endParaRPr lang="en-US" altLang="en-US"/>
          </a:p>
        </p:txBody>
      </p:sp>
      <p:sp>
        <p:nvSpPr>
          <p:cNvPr id="440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52074-7AD5-394F-9CF9-8B2CFC878967}" type="slidenum">
              <a:rPr lang="en-US" altLang="en-US"/>
              <a:pPr/>
              <a:t>27</a:t>
            </a:fld>
            <a:endParaRPr lang="en-US" altLang="en-US"/>
          </a:p>
        </p:txBody>
      </p:sp>
      <p:sp>
        <p:nvSpPr>
          <p:cNvPr id="109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3D517B-99FC-5849-B12F-9D7C8A66CD32}" type="slidenum">
              <a:rPr lang="en-US" altLang="en-US"/>
              <a:pPr/>
              <a:t>28</a:t>
            </a:fld>
            <a:endParaRPr lang="en-US" altLang="en-US"/>
          </a:p>
        </p:txBody>
      </p:sp>
      <p:sp>
        <p:nvSpPr>
          <p:cNvPr id="68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4A270-329B-0841-9D1B-BB94263DC912}" type="slidenum">
              <a:rPr lang="en-US" altLang="en-US"/>
              <a:pPr/>
              <a:t>29</a:t>
            </a:fld>
            <a:endParaRPr lang="en-US" altLang="en-US"/>
          </a:p>
        </p:txBody>
      </p:sp>
      <p:sp>
        <p:nvSpPr>
          <p:cNvPr id="1955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55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2047C-87A2-8F44-ACE4-42167A23AE58}" type="slidenum">
              <a:rPr lang="en-US" altLang="en-US"/>
              <a:pPr/>
              <a:t>30</a:t>
            </a:fld>
            <a:endParaRPr lang="en-US" altLang="en-US"/>
          </a:p>
        </p:txBody>
      </p:sp>
      <p:sp>
        <p:nvSpPr>
          <p:cNvPr id="2181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8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98DB72-749A-DB40-9CF3-AA089EBEB6F3}" type="slidenum">
              <a:rPr lang="en-US" altLang="en-US"/>
              <a:pPr/>
              <a:t>31</a:t>
            </a:fld>
            <a:endParaRPr lang="en-US" altLang="en-US"/>
          </a:p>
        </p:txBody>
      </p:sp>
      <p:sp>
        <p:nvSpPr>
          <p:cNvPr id="1116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35D8CF-489C-7540-A7CE-5560BBF9ED01}" type="slidenum">
              <a:rPr lang="en-US" altLang="en-US"/>
              <a:pPr/>
              <a:t>32</a:t>
            </a:fld>
            <a:endParaRPr lang="en-US" altLang="en-US"/>
          </a:p>
        </p:txBody>
      </p:sp>
      <p:sp>
        <p:nvSpPr>
          <p:cNvPr id="706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46CC4-01FF-E04F-A678-0E513DA985D8}" type="slidenum">
              <a:rPr lang="en-US" altLang="en-US"/>
              <a:pPr/>
              <a:t>33</a:t>
            </a:fld>
            <a:endParaRPr lang="en-US" altLang="en-US"/>
          </a:p>
        </p:txBody>
      </p:sp>
      <p:sp>
        <p:nvSpPr>
          <p:cNvPr id="2201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0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F15AD-7DA3-8949-896D-CA1601DEE7C4}" type="slidenum">
              <a:rPr lang="en-US" altLang="en-US"/>
              <a:pPr/>
              <a:t>34</a:t>
            </a:fld>
            <a:endParaRPr lang="en-US" altLang="en-US"/>
          </a:p>
        </p:txBody>
      </p:sp>
      <p:sp>
        <p:nvSpPr>
          <p:cNvPr id="1136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081631-2D8D-8A4B-8D25-B04C6DDC5340}" type="slidenum">
              <a:rPr lang="en-US" altLang="en-US"/>
              <a:pPr/>
              <a:t>35</a:t>
            </a:fld>
            <a:endParaRPr lang="en-US" altLang="en-US"/>
          </a:p>
        </p:txBody>
      </p:sp>
      <p:sp>
        <p:nvSpPr>
          <p:cNvPr id="727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D9562B-BA7C-EC44-9F8C-DA87E2ECB96B}" type="slidenum">
              <a:rPr lang="en-US" altLang="en-US"/>
              <a:pPr/>
              <a:t>36</a:t>
            </a:fld>
            <a:endParaRPr lang="en-US" altLang="en-US"/>
          </a:p>
        </p:txBody>
      </p:sp>
      <p:sp>
        <p:nvSpPr>
          <p:cNvPr id="1976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7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928D6-C269-B342-90EC-99F40DA11CB6}" type="slidenum">
              <a:rPr lang="en-US" altLang="en-US"/>
              <a:pPr/>
              <a:t>6</a:t>
            </a:fld>
            <a:endParaRPr lang="en-US" altLang="en-US"/>
          </a:p>
        </p:txBody>
      </p:sp>
      <p:sp>
        <p:nvSpPr>
          <p:cNvPr id="542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4F7678-30FC-A440-9F7F-5475BDC5760B}" type="slidenum">
              <a:rPr lang="en-US" altLang="en-US"/>
              <a:pPr/>
              <a:t>37</a:t>
            </a:fld>
            <a:endParaRPr lang="en-US" altLang="en-US"/>
          </a:p>
        </p:txBody>
      </p:sp>
      <p:sp>
        <p:nvSpPr>
          <p:cNvPr id="1157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7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48C71-2A82-0C4C-BB14-301FF7E941A1}" type="slidenum">
              <a:rPr lang="en-US" altLang="en-US"/>
              <a:pPr/>
              <a:t>38</a:t>
            </a:fld>
            <a:endParaRPr lang="en-US" altLang="en-US"/>
          </a:p>
        </p:txBody>
      </p:sp>
      <p:sp>
        <p:nvSpPr>
          <p:cNvPr id="747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DCD53-D31A-3943-9F1D-DD88FF1F0EC3}" type="slidenum">
              <a:rPr lang="en-US" altLang="en-US"/>
              <a:pPr/>
              <a:t>39</a:t>
            </a:fld>
            <a:endParaRPr lang="en-US" altLang="en-US"/>
          </a:p>
        </p:txBody>
      </p:sp>
      <p:sp>
        <p:nvSpPr>
          <p:cNvPr id="1198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9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dirty="0" err="1" smtClean="0"/>
              <a:t>Deut</a:t>
            </a:r>
            <a:r>
              <a:rPr lang="en-US" altLang="en-US" dirty="0" smtClean="0"/>
              <a:t> 28:49:</a:t>
            </a:r>
            <a:r>
              <a:rPr lang="en-US" altLang="en-US" baseline="0" dirty="0" smtClean="0"/>
              <a:t> “The Lord will bring a nation against you from afar, from the end of the earth, as the eagle swoops down, a nation whose language you shall not understand”</a:t>
            </a:r>
          </a:p>
          <a:p>
            <a:endParaRPr lang="en-US" altLang="en-US" baseline="0" dirty="0" smtClean="0"/>
          </a:p>
          <a:p>
            <a:r>
              <a:rPr lang="en-US" altLang="en-US" baseline="0" dirty="0" smtClean="0"/>
              <a:t>Is 28:11: “Indeed, He will speak to </a:t>
            </a:r>
            <a:r>
              <a:rPr lang="en-US" altLang="en-US" baseline="0" smtClean="0"/>
              <a:t>this people Through stammering lips and a foreign tongue,”</a:t>
            </a:r>
          </a:p>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3A7C5-3BE8-814C-AF25-412FD1FF98A3}" type="slidenum">
              <a:rPr lang="en-US" altLang="en-US"/>
              <a:pPr/>
              <a:t>47</a:t>
            </a:fld>
            <a:endParaRPr lang="en-US" altLang="en-US"/>
          </a:p>
        </p:txBody>
      </p:sp>
      <p:sp>
        <p:nvSpPr>
          <p:cNvPr id="788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62F5F7-0AAF-A946-9880-4E7FDBEB4DD5}" type="slidenum">
              <a:rPr lang="en-US" altLang="en-US"/>
              <a:pPr/>
              <a:t>48</a:t>
            </a:fld>
            <a:endParaRPr lang="en-US" altLang="en-US"/>
          </a:p>
        </p:txBody>
      </p:sp>
      <p:sp>
        <p:nvSpPr>
          <p:cNvPr id="1218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6F0F3D-78FB-1145-A8BB-5BE633E2C69B}" type="slidenum">
              <a:rPr lang="en-US" altLang="en-US"/>
              <a:pPr/>
              <a:t>49</a:t>
            </a:fld>
            <a:endParaRPr lang="en-US" altLang="en-US"/>
          </a:p>
        </p:txBody>
      </p:sp>
      <p:sp>
        <p:nvSpPr>
          <p:cNvPr id="768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426553-4B9D-F944-893C-166AA5B0CA3D}" type="slidenum">
              <a:rPr lang="en-US" altLang="en-US"/>
              <a:pPr/>
              <a:t>50</a:t>
            </a:fld>
            <a:endParaRPr lang="en-US" altLang="en-US"/>
          </a:p>
        </p:txBody>
      </p:sp>
      <p:sp>
        <p:nvSpPr>
          <p:cNvPr id="1239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3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27D0E-F0AA-DB4B-B6FD-B3EBA3D0CCCE}" type="slidenum">
              <a:rPr lang="en-US" altLang="en-US"/>
              <a:pPr/>
              <a:t>52</a:t>
            </a:fld>
            <a:endParaRPr lang="en-US" altLang="en-US"/>
          </a:p>
        </p:txBody>
      </p:sp>
      <p:sp>
        <p:nvSpPr>
          <p:cNvPr id="1556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4EC382-39E2-7D41-9D1F-B91F1C35D5DB}" type="slidenum">
              <a:rPr lang="en-US" altLang="en-US"/>
              <a:pPr/>
              <a:t>53</a:t>
            </a:fld>
            <a:endParaRPr lang="en-US" altLang="en-US"/>
          </a:p>
        </p:txBody>
      </p:sp>
      <p:sp>
        <p:nvSpPr>
          <p:cNvPr id="1576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7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60BD7-8D67-B141-94A5-A9C9E458075D}" type="slidenum">
              <a:rPr lang="en-US" altLang="en-US"/>
              <a:pPr/>
              <a:t>54</a:t>
            </a:fld>
            <a:endParaRPr lang="en-US" altLang="en-US"/>
          </a:p>
        </p:txBody>
      </p:sp>
      <p:sp>
        <p:nvSpPr>
          <p:cNvPr id="1597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9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5C7A5-17F8-0745-A2AC-1FF1D35D62E3}" type="slidenum">
              <a:rPr lang="en-US" altLang="en-US"/>
              <a:pPr/>
              <a:t>7</a:t>
            </a:fld>
            <a:endParaRPr lang="en-US" altLang="en-US"/>
          </a:p>
        </p:txBody>
      </p:sp>
      <p:sp>
        <p:nvSpPr>
          <p:cNvPr id="481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60B159-5277-464E-BF3E-688905B53DFC}" type="slidenum">
              <a:rPr lang="en-US" altLang="en-US"/>
              <a:pPr/>
              <a:t>55</a:t>
            </a:fld>
            <a:endParaRPr lang="en-US" altLang="en-US"/>
          </a:p>
        </p:txBody>
      </p:sp>
      <p:sp>
        <p:nvSpPr>
          <p:cNvPr id="1617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1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4DD2C-836E-EE44-97F6-945A09156D42}" type="slidenum">
              <a:rPr lang="en-US" altLang="en-US"/>
              <a:pPr/>
              <a:t>56</a:t>
            </a:fld>
            <a:endParaRPr lang="en-US" altLang="en-US"/>
          </a:p>
        </p:txBody>
      </p:sp>
      <p:sp>
        <p:nvSpPr>
          <p:cNvPr id="2283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8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920D0F-1090-D34E-B8C8-1272602B1B8F}" type="slidenum">
              <a:rPr lang="en-US" altLang="en-US"/>
              <a:pPr/>
              <a:t>8</a:t>
            </a:fld>
            <a:endParaRPr lang="en-US" altLang="en-US"/>
          </a:p>
        </p:txBody>
      </p:sp>
      <p:sp>
        <p:nvSpPr>
          <p:cNvPr id="911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D80D0-CC65-D243-932A-90BF9D0F1FE7}" type="slidenum">
              <a:rPr lang="en-US" altLang="en-US"/>
              <a:pPr/>
              <a:t>9</a:t>
            </a:fld>
            <a:endParaRPr lang="en-US" altLang="en-US"/>
          </a:p>
        </p:txBody>
      </p:sp>
      <p:sp>
        <p:nvSpPr>
          <p:cNvPr id="1269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FD7DD-B0E3-364F-B7A1-A1ACEEF3C74F}" type="slidenum">
              <a:rPr lang="en-US" altLang="en-US"/>
              <a:pPr/>
              <a:t>10</a:t>
            </a:fld>
            <a:endParaRPr lang="en-US" altLang="en-US"/>
          </a:p>
        </p:txBody>
      </p:sp>
      <p:sp>
        <p:nvSpPr>
          <p:cNvPr id="1290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9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77D01-CE5E-EE41-9820-6ED789C38F7F}" type="slidenum">
              <a:rPr lang="en-US" altLang="en-US"/>
              <a:pPr/>
              <a:t>11</a:t>
            </a:fld>
            <a:endParaRPr lang="en-US" altLang="en-US"/>
          </a:p>
        </p:txBody>
      </p:sp>
      <p:sp>
        <p:nvSpPr>
          <p:cNvPr id="890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1F5D1-7AD7-2147-89C5-4722D5F73247}" type="slidenum">
              <a:rPr lang="en-US" altLang="en-US"/>
              <a:pPr/>
              <a:t>14</a:t>
            </a:fld>
            <a:endParaRPr lang="en-US" altLang="en-US"/>
          </a:p>
        </p:txBody>
      </p:sp>
      <p:sp>
        <p:nvSpPr>
          <p:cNvPr id="614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6484B83-B3BC-BD47-A6D5-5F6C74A3280F}" type="slidenum">
              <a:rPr lang="en-US" altLang="en-US"/>
              <a:pPr/>
              <a:t>‹#›</a:t>
            </a:fld>
            <a:endParaRPr lang="en-US" altLang="en-US"/>
          </a:p>
        </p:txBody>
      </p:sp>
    </p:spTree>
    <p:extLst>
      <p:ext uri="{BB962C8B-B14F-4D97-AF65-F5344CB8AC3E}">
        <p14:creationId xmlns:p14="http://schemas.microsoft.com/office/powerpoint/2010/main" val="126550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912871C-D259-3046-A048-6615B94E4E83}" type="slidenum">
              <a:rPr lang="en-US" altLang="en-US"/>
              <a:pPr/>
              <a:t>‹#›</a:t>
            </a:fld>
            <a:endParaRPr lang="en-US" altLang="en-US"/>
          </a:p>
        </p:txBody>
      </p:sp>
    </p:spTree>
    <p:extLst>
      <p:ext uri="{BB962C8B-B14F-4D97-AF65-F5344CB8AC3E}">
        <p14:creationId xmlns:p14="http://schemas.microsoft.com/office/powerpoint/2010/main" val="180939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5DF69B3-B597-814C-A66D-2B31E03A82DD}" type="slidenum">
              <a:rPr lang="en-US" altLang="en-US"/>
              <a:pPr/>
              <a:t>‹#›</a:t>
            </a:fld>
            <a:endParaRPr lang="en-US" altLang="en-US"/>
          </a:p>
        </p:txBody>
      </p:sp>
    </p:spTree>
    <p:extLst>
      <p:ext uri="{BB962C8B-B14F-4D97-AF65-F5344CB8AC3E}">
        <p14:creationId xmlns:p14="http://schemas.microsoft.com/office/powerpoint/2010/main" val="4254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2059F1-185E-FF4F-B150-B5906DD14D5A}" type="slidenum">
              <a:rPr lang="en-US" altLang="en-US"/>
              <a:pPr/>
              <a:t>‹#›</a:t>
            </a:fld>
            <a:endParaRPr lang="en-US" altLang="en-US"/>
          </a:p>
        </p:txBody>
      </p:sp>
    </p:spTree>
    <p:extLst>
      <p:ext uri="{BB962C8B-B14F-4D97-AF65-F5344CB8AC3E}">
        <p14:creationId xmlns:p14="http://schemas.microsoft.com/office/powerpoint/2010/main" val="745370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8EC6145-7F66-F94F-B6F3-0A190CF70FCD}" type="slidenum">
              <a:rPr lang="en-US" altLang="en-US"/>
              <a:pPr/>
              <a:t>‹#›</a:t>
            </a:fld>
            <a:endParaRPr lang="en-US" altLang="en-US"/>
          </a:p>
        </p:txBody>
      </p:sp>
    </p:spTree>
    <p:extLst>
      <p:ext uri="{BB962C8B-B14F-4D97-AF65-F5344CB8AC3E}">
        <p14:creationId xmlns:p14="http://schemas.microsoft.com/office/powerpoint/2010/main" val="116813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CB5AC06-F343-9F46-8990-7F38AD869A87}" type="slidenum">
              <a:rPr lang="en-US" altLang="en-US"/>
              <a:pPr/>
              <a:t>‹#›</a:t>
            </a:fld>
            <a:endParaRPr lang="en-US" altLang="en-US"/>
          </a:p>
        </p:txBody>
      </p:sp>
    </p:spTree>
    <p:extLst>
      <p:ext uri="{BB962C8B-B14F-4D97-AF65-F5344CB8AC3E}">
        <p14:creationId xmlns:p14="http://schemas.microsoft.com/office/powerpoint/2010/main" val="50946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B2F148D-7433-BA46-B9F8-3265A9A66683}" type="slidenum">
              <a:rPr lang="en-US" altLang="en-US"/>
              <a:pPr/>
              <a:t>‹#›</a:t>
            </a:fld>
            <a:endParaRPr lang="en-US" altLang="en-US"/>
          </a:p>
        </p:txBody>
      </p:sp>
    </p:spTree>
    <p:extLst>
      <p:ext uri="{BB962C8B-B14F-4D97-AF65-F5344CB8AC3E}">
        <p14:creationId xmlns:p14="http://schemas.microsoft.com/office/powerpoint/2010/main" val="48150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72A4545-349C-BA47-A486-2D527FADD77C}" type="slidenum">
              <a:rPr lang="en-US" altLang="en-US"/>
              <a:pPr/>
              <a:t>‹#›</a:t>
            </a:fld>
            <a:endParaRPr lang="en-US" altLang="en-US"/>
          </a:p>
        </p:txBody>
      </p:sp>
    </p:spTree>
    <p:extLst>
      <p:ext uri="{BB962C8B-B14F-4D97-AF65-F5344CB8AC3E}">
        <p14:creationId xmlns:p14="http://schemas.microsoft.com/office/powerpoint/2010/main" val="98190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E9A884C-E1FD-9F44-97ED-38CFED687665}" type="slidenum">
              <a:rPr lang="en-US" altLang="en-US"/>
              <a:pPr/>
              <a:t>‹#›</a:t>
            </a:fld>
            <a:endParaRPr lang="en-US" altLang="en-US"/>
          </a:p>
        </p:txBody>
      </p:sp>
    </p:spTree>
    <p:extLst>
      <p:ext uri="{BB962C8B-B14F-4D97-AF65-F5344CB8AC3E}">
        <p14:creationId xmlns:p14="http://schemas.microsoft.com/office/powerpoint/2010/main" val="1558503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9639AA0-18C2-E24F-AC16-043514DCA6B6}" type="slidenum">
              <a:rPr lang="en-US" altLang="en-US"/>
              <a:pPr/>
              <a:t>‹#›</a:t>
            </a:fld>
            <a:endParaRPr lang="en-US" altLang="en-US"/>
          </a:p>
        </p:txBody>
      </p:sp>
    </p:spTree>
    <p:extLst>
      <p:ext uri="{BB962C8B-B14F-4D97-AF65-F5344CB8AC3E}">
        <p14:creationId xmlns:p14="http://schemas.microsoft.com/office/powerpoint/2010/main" val="90453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FEA0A88-C169-9442-8AF1-4778333B7513}" type="slidenum">
              <a:rPr lang="en-US" altLang="en-US"/>
              <a:pPr/>
              <a:t>‹#›</a:t>
            </a:fld>
            <a:endParaRPr lang="en-US" altLang="en-US"/>
          </a:p>
        </p:txBody>
      </p:sp>
    </p:spTree>
    <p:extLst>
      <p:ext uri="{BB962C8B-B14F-4D97-AF65-F5344CB8AC3E}">
        <p14:creationId xmlns:p14="http://schemas.microsoft.com/office/powerpoint/2010/main" val="4669908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98FA3AAF-AD3A-774D-8F39-9351C99795D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Times New Roman" charset="0"/>
          <a:cs typeface="Times New Roman" charset="0"/>
        </a:defRPr>
      </a:lvl2pPr>
      <a:lvl3pPr algn="ctr" rtl="0" fontAlgn="base">
        <a:spcBef>
          <a:spcPct val="0"/>
        </a:spcBef>
        <a:spcAft>
          <a:spcPct val="0"/>
        </a:spcAft>
        <a:defRPr sz="4400">
          <a:solidFill>
            <a:schemeClr val="tx2"/>
          </a:solidFill>
          <a:latin typeface="Times New Roman" charset="0"/>
          <a:ea typeface="Times New Roman" charset="0"/>
          <a:cs typeface="Times New Roman" charset="0"/>
        </a:defRPr>
      </a:lvl3pPr>
      <a:lvl4pPr algn="ctr" rtl="0" fontAlgn="base">
        <a:spcBef>
          <a:spcPct val="0"/>
        </a:spcBef>
        <a:spcAft>
          <a:spcPct val="0"/>
        </a:spcAft>
        <a:defRPr sz="4400">
          <a:solidFill>
            <a:schemeClr val="tx2"/>
          </a:solidFill>
          <a:latin typeface="Times New Roman" charset="0"/>
          <a:ea typeface="Times New Roman" charset="0"/>
          <a:cs typeface="Times New Roman" charset="0"/>
        </a:defRPr>
      </a:lvl4pPr>
      <a:lvl5pPr algn="ctr" rtl="0" fontAlgn="base">
        <a:spcBef>
          <a:spcPct val="0"/>
        </a:spcBef>
        <a:spcAft>
          <a:spcPct val="0"/>
        </a:spcAft>
        <a:defRPr sz="4400">
          <a:solidFill>
            <a:schemeClr val="tx2"/>
          </a:solidFill>
          <a:latin typeface="Times New Roman" charset="0"/>
          <a:ea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audio" Target="../media/audio1.bin"/><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2.jpeg"/><Relationship Id="rId5"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audio" Target="../media/audio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audio" Target="../media/audio1.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audio3.bin"/><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audio" Target="../media/audio1.bin"/></Relationships>
</file>

<file path=ppt/slides/_rels/slide2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7.jpe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8.jpe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30.jpe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audio" Target="../media/audio3.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jpeg"/></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41.png"/><Relationship Id="rId5"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1.bin"/><Relationship Id="rId5"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0.jpeg"/><Relationship Id="rId5"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audio" Target="../media/audio3.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1026"/>
          <p:cNvPicPr>
            <a:picLocks noChangeAspect="1" noChangeArrowheads="1"/>
          </p:cNvPicPr>
          <p:nvPr/>
        </p:nvPicPr>
        <p:blipFill>
          <a:blip r:embed="rId2">
            <a:extLst>
              <a:ext uri="{28A0092B-C50C-407E-A947-70E740481C1C}">
                <a14:useLocalDpi xmlns:a14="http://schemas.microsoft.com/office/drawing/2010/main" val="0"/>
              </a:ext>
            </a:extLst>
          </a:blip>
          <a:srcRect l="5882" t="11282" r="6863" b="3291"/>
          <a:stretch>
            <a:fillRect/>
          </a:stretch>
        </p:blipFill>
        <p:spPr bwMode="auto">
          <a:xfrm>
            <a:off x="0" y="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6852" name="Rectangle 1028"/>
          <p:cNvSpPr>
            <a:spLocks noChangeArrowheads="1"/>
          </p:cNvSpPr>
          <p:nvPr/>
        </p:nvSpPr>
        <p:spPr bwMode="auto">
          <a:xfrm>
            <a:off x="0" y="0"/>
            <a:ext cx="2667000" cy="27432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6852"/>
                                        </p:tgtEl>
                                        <p:attrNameLst>
                                          <p:attrName>style.visibility</p:attrName>
                                        </p:attrNameLst>
                                      </p:cBhvr>
                                      <p:to>
                                        <p:strVal val="visible"/>
                                      </p:to>
                                    </p:set>
                                    <p:anim calcmode="lin" valueType="num">
                                      <p:cBhvr additive="base">
                                        <p:cTn id="7" dur="500" fill="hold"/>
                                        <p:tgtEl>
                                          <p:spTgt spid="206852"/>
                                        </p:tgtEl>
                                        <p:attrNameLst>
                                          <p:attrName>ppt_x</p:attrName>
                                        </p:attrNameLst>
                                      </p:cBhvr>
                                      <p:tavLst>
                                        <p:tav tm="0">
                                          <p:val>
                                            <p:strVal val="#ppt_x"/>
                                          </p:val>
                                        </p:tav>
                                        <p:tav tm="100000">
                                          <p:val>
                                            <p:strVal val="#ppt_x"/>
                                          </p:val>
                                        </p:tav>
                                      </p:tavLst>
                                    </p:anim>
                                    <p:anim calcmode="lin" valueType="num">
                                      <p:cBhvr additive="base">
                                        <p:cTn id="8" dur="500" fill="hold"/>
                                        <p:tgtEl>
                                          <p:spTgt spid="2068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body" idx="1"/>
          </p:nvPr>
        </p:nvSpPr>
        <p:spPr>
          <a:xfrm>
            <a:off x="228600" y="228600"/>
            <a:ext cx="8763000" cy="6629400"/>
          </a:xfrm>
        </p:spPr>
        <p:txBody>
          <a:bodyPr/>
          <a:lstStyle/>
          <a:p>
            <a:pPr marL="0" indent="0" algn="ctr" defTabSz="230188">
              <a:lnSpc>
                <a:spcPct val="85000"/>
              </a:lnSpc>
              <a:buFontTx/>
              <a:buNone/>
            </a:pPr>
            <a:r>
              <a:rPr lang="en-US" altLang="en-US">
                <a:solidFill>
                  <a:schemeClr val="accent2"/>
                </a:solidFill>
                <a:latin typeface="Arial" charset="0"/>
              </a:rPr>
              <a:t>1 Corinthians 13:11-13</a:t>
            </a:r>
          </a:p>
          <a:p>
            <a:pPr marL="0" indent="0" defTabSz="230188">
              <a:lnSpc>
                <a:spcPct val="85000"/>
              </a:lnSpc>
              <a:buFontTx/>
              <a:buNone/>
            </a:pPr>
            <a:r>
              <a:rPr lang="en-US" altLang="en-US">
                <a:solidFill>
                  <a:srgbClr val="000000"/>
                </a:solidFill>
                <a:latin typeface="Arial" charset="0"/>
              </a:rPr>
              <a:t>               </a:t>
            </a:r>
            <a:r>
              <a:rPr lang="en-US" altLang="en-US" sz="1600">
                <a:solidFill>
                  <a:srgbClr val="000000"/>
                </a:solidFill>
                <a:latin typeface="Arial" charset="0"/>
              </a:rPr>
              <a:t> </a:t>
            </a:r>
            <a:r>
              <a:rPr lang="en-US" altLang="en-US">
                <a:solidFill>
                  <a:srgbClr val="000000"/>
                </a:solidFill>
                <a:latin typeface="Arial" charset="0"/>
              </a:rPr>
              <a:t>When I was </a:t>
            </a:r>
            <a:r>
              <a:rPr lang="en-US" altLang="en-US">
                <a:solidFill>
                  <a:srgbClr val="006600"/>
                </a:solidFill>
                <a:latin typeface="Arial" charset="0"/>
              </a:rPr>
              <a:t>a child</a:t>
            </a:r>
            <a:r>
              <a:rPr lang="en-US" altLang="en-US">
                <a:solidFill>
                  <a:srgbClr val="000000"/>
                </a:solidFill>
                <a:latin typeface="Arial" charset="0"/>
              </a:rPr>
              <a:t>,                                                         I used to    </a:t>
            </a:r>
            <a:r>
              <a:rPr lang="en-US" altLang="en-US" sz="1600">
                <a:solidFill>
                  <a:srgbClr val="000000"/>
                </a:solidFill>
                <a:latin typeface="Arial" charset="0"/>
              </a:rPr>
              <a:t> </a:t>
            </a:r>
            <a:r>
              <a:rPr lang="en-US" altLang="en-US">
                <a:solidFill>
                  <a:srgbClr val="000000"/>
                </a:solidFill>
                <a:latin typeface="Arial" charset="0"/>
              </a:rPr>
              <a:t>speak like </a:t>
            </a:r>
            <a:r>
              <a:rPr lang="en-US" altLang="en-US">
                <a:solidFill>
                  <a:srgbClr val="006600"/>
                </a:solidFill>
                <a:latin typeface="Arial" charset="0"/>
              </a:rPr>
              <a:t>a child</a:t>
            </a:r>
            <a:r>
              <a:rPr lang="en-US" altLang="en-US">
                <a:solidFill>
                  <a:srgbClr val="000000"/>
                </a:solidFill>
                <a:latin typeface="Arial" charset="0"/>
              </a:rPr>
              <a:t>,                                            [I used to]    </a:t>
            </a:r>
            <a:r>
              <a:rPr lang="en-US" altLang="en-US" sz="1600">
                <a:solidFill>
                  <a:srgbClr val="000000"/>
                </a:solidFill>
                <a:latin typeface="Arial" charset="0"/>
              </a:rPr>
              <a:t> </a:t>
            </a:r>
            <a:r>
              <a:rPr lang="en-US" altLang="en-US">
                <a:solidFill>
                  <a:srgbClr val="000000"/>
                </a:solidFill>
                <a:latin typeface="Arial" charset="0"/>
              </a:rPr>
              <a:t>think like </a:t>
            </a:r>
            <a:r>
              <a:rPr lang="en-US" altLang="en-US">
                <a:solidFill>
                  <a:srgbClr val="006600"/>
                </a:solidFill>
                <a:latin typeface="Arial" charset="0"/>
              </a:rPr>
              <a:t>a child</a:t>
            </a:r>
            <a:r>
              <a:rPr lang="en-US" altLang="en-US">
                <a:solidFill>
                  <a:srgbClr val="000000"/>
                </a:solidFill>
                <a:latin typeface="Arial" charset="0"/>
              </a:rPr>
              <a:t>,                                             [I used to] reason </a:t>
            </a:r>
            <a:r>
              <a:rPr lang="en-US" altLang="en-US" sz="600">
                <a:solidFill>
                  <a:srgbClr val="000000"/>
                </a:solidFill>
                <a:latin typeface="Arial" charset="0"/>
              </a:rPr>
              <a:t> </a:t>
            </a:r>
            <a:r>
              <a:rPr lang="en-US" altLang="en-US">
                <a:solidFill>
                  <a:srgbClr val="000000"/>
                </a:solidFill>
                <a:latin typeface="Arial" charset="0"/>
              </a:rPr>
              <a:t>like </a:t>
            </a:r>
            <a:r>
              <a:rPr lang="en-US" altLang="en-US">
                <a:solidFill>
                  <a:srgbClr val="006600"/>
                </a:solidFill>
                <a:latin typeface="Arial" charset="0"/>
              </a:rPr>
              <a:t>a child</a:t>
            </a:r>
            <a:r>
              <a:rPr lang="en-US" altLang="en-US">
                <a:solidFill>
                  <a:srgbClr val="000000"/>
                </a:solidFill>
                <a:latin typeface="Arial" charset="0"/>
              </a:rPr>
              <a:t>;                                           				</a:t>
            </a:r>
            <a:r>
              <a:rPr lang="en-US" altLang="en-US" sz="2800">
                <a:solidFill>
                  <a:srgbClr val="000000"/>
                </a:solidFill>
                <a:latin typeface="Arial" charset="0"/>
              </a:rPr>
              <a:t>	</a:t>
            </a:r>
            <a:r>
              <a:rPr lang="en-US" altLang="en-US">
                <a:solidFill>
                  <a:srgbClr val="000000"/>
                </a:solidFill>
                <a:latin typeface="Arial" charset="0"/>
              </a:rPr>
              <a:t>when I became </a:t>
            </a:r>
            <a:r>
              <a:rPr lang="en-US" altLang="en-US">
                <a:solidFill>
                  <a:srgbClr val="663300"/>
                </a:solidFill>
                <a:latin typeface="Arial" charset="0"/>
              </a:rPr>
              <a:t>a man</a:t>
            </a:r>
            <a:r>
              <a:rPr lang="en-US" altLang="en-US">
                <a:solidFill>
                  <a:srgbClr val="000000"/>
                </a:solidFill>
                <a:latin typeface="Arial" charset="0"/>
              </a:rPr>
              <a:t>,                                                         I </a:t>
            </a:r>
            <a:r>
              <a:rPr lang="en-US" altLang="en-US">
                <a:solidFill>
                  <a:schemeClr val="accent2"/>
                </a:solidFill>
                <a:latin typeface="Arial" charset="0"/>
              </a:rPr>
              <a:t>did away</a:t>
            </a:r>
            <a:r>
              <a:rPr lang="en-US" altLang="en-US">
                <a:solidFill>
                  <a:srgbClr val="000000"/>
                </a:solidFill>
                <a:latin typeface="Arial" charset="0"/>
              </a:rPr>
              <a:t> with childish things. 12                            </a:t>
            </a:r>
          </a:p>
          <a:p>
            <a:pPr marL="0" indent="0" defTabSz="230188">
              <a:lnSpc>
                <a:spcPct val="85000"/>
              </a:lnSpc>
              <a:buFontTx/>
              <a:buNone/>
            </a:pPr>
            <a:r>
              <a:rPr lang="en-US" altLang="en-US">
                <a:solidFill>
                  <a:srgbClr val="000000"/>
                </a:solidFill>
                <a:latin typeface="Arial" charset="0"/>
              </a:rPr>
              <a:t>For now we see in a mirror dimly,                                 	but then [we will see] face to face;                                                		now I know      </a:t>
            </a:r>
            <a:r>
              <a:rPr lang="en-US" altLang="en-US" sz="1600">
                <a:solidFill>
                  <a:srgbClr val="000000"/>
                </a:solidFill>
                <a:latin typeface="Arial" charset="0"/>
              </a:rPr>
              <a:t> </a:t>
            </a:r>
            <a:r>
              <a:rPr lang="en-US" altLang="en-US">
                <a:solidFill>
                  <a:srgbClr val="FF0000"/>
                </a:solidFill>
                <a:latin typeface="Arial" charset="0"/>
              </a:rPr>
              <a:t>in part</a:t>
            </a:r>
            <a:r>
              <a:rPr lang="en-US" altLang="en-US">
                <a:solidFill>
                  <a:srgbClr val="000000"/>
                </a:solidFill>
                <a:latin typeface="Arial" charset="0"/>
              </a:rPr>
              <a:t>,                                                          	but then I will know fully                                                             		just as I also have been fully known. 13                                 </a:t>
            </a:r>
          </a:p>
          <a:p>
            <a:pPr marL="0" indent="0" defTabSz="230188">
              <a:lnSpc>
                <a:spcPct val="85000"/>
              </a:lnSpc>
              <a:buFontTx/>
              <a:buNone/>
            </a:pPr>
            <a:r>
              <a:rPr lang="en-US" altLang="en-US">
                <a:solidFill>
                  <a:srgbClr val="000000"/>
                </a:solidFill>
                <a:latin typeface="Arial" charset="0"/>
              </a:rPr>
              <a:t>But now faith, hope, love, abide these three;                                                                      	but the greatest of these is the love.</a:t>
            </a:r>
          </a:p>
        </p:txBody>
      </p:sp>
      <p:sp>
        <p:nvSpPr>
          <p:cNvPr id="128003" name="Text Box 3"/>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sp>
        <p:nvSpPr>
          <p:cNvPr id="128004" name="Rectangle 4"/>
          <p:cNvSpPr>
            <a:spLocks noChangeArrowheads="1"/>
          </p:cNvSpPr>
          <p:nvPr/>
        </p:nvSpPr>
        <p:spPr bwMode="auto">
          <a:xfrm>
            <a:off x="1981200" y="685800"/>
            <a:ext cx="1219200" cy="5334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05" name="Rectangle 5"/>
          <p:cNvSpPr>
            <a:spLocks noChangeArrowheads="1"/>
          </p:cNvSpPr>
          <p:nvPr/>
        </p:nvSpPr>
        <p:spPr bwMode="auto">
          <a:xfrm>
            <a:off x="1371600" y="2362200"/>
            <a:ext cx="1219200" cy="5334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06" name="Rectangle 6"/>
          <p:cNvSpPr>
            <a:spLocks noChangeArrowheads="1"/>
          </p:cNvSpPr>
          <p:nvPr/>
        </p:nvSpPr>
        <p:spPr bwMode="auto">
          <a:xfrm>
            <a:off x="914400" y="3352800"/>
            <a:ext cx="990600" cy="457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07" name="Rectangle 7"/>
          <p:cNvSpPr>
            <a:spLocks noChangeArrowheads="1"/>
          </p:cNvSpPr>
          <p:nvPr/>
        </p:nvSpPr>
        <p:spPr bwMode="auto">
          <a:xfrm>
            <a:off x="1143000" y="3810000"/>
            <a:ext cx="914400" cy="3810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08" name="Rectangle 8"/>
          <p:cNvSpPr>
            <a:spLocks noChangeArrowheads="1"/>
          </p:cNvSpPr>
          <p:nvPr/>
        </p:nvSpPr>
        <p:spPr bwMode="auto">
          <a:xfrm>
            <a:off x="609600" y="4191000"/>
            <a:ext cx="990600" cy="457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09" name="Rectangle 9"/>
          <p:cNvSpPr>
            <a:spLocks noChangeArrowheads="1"/>
          </p:cNvSpPr>
          <p:nvPr/>
        </p:nvSpPr>
        <p:spPr bwMode="auto">
          <a:xfrm>
            <a:off x="1143000" y="4648200"/>
            <a:ext cx="914400" cy="3810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10" name="Rectangle 10"/>
          <p:cNvSpPr>
            <a:spLocks noChangeArrowheads="1"/>
          </p:cNvSpPr>
          <p:nvPr/>
        </p:nvSpPr>
        <p:spPr bwMode="auto">
          <a:xfrm>
            <a:off x="914400" y="5486400"/>
            <a:ext cx="990600" cy="457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8004"/>
                                        </p:tgtEl>
                                        <p:attrNameLst>
                                          <p:attrName>style.visibility</p:attrName>
                                        </p:attrNameLst>
                                      </p:cBhvr>
                                      <p:to>
                                        <p:strVal val="visible"/>
                                      </p:to>
                                    </p:set>
                                    <p:anim calcmode="lin" valueType="num">
                                      <p:cBhvr additive="base">
                                        <p:cTn id="7" dur="500" fill="hold"/>
                                        <p:tgtEl>
                                          <p:spTgt spid="128004"/>
                                        </p:tgtEl>
                                        <p:attrNameLst>
                                          <p:attrName>ppt_x</p:attrName>
                                        </p:attrNameLst>
                                      </p:cBhvr>
                                      <p:tavLst>
                                        <p:tav tm="0">
                                          <p:val>
                                            <p:strVal val="#ppt_x"/>
                                          </p:val>
                                        </p:tav>
                                        <p:tav tm="100000">
                                          <p:val>
                                            <p:strVal val="#ppt_x"/>
                                          </p:val>
                                        </p:tav>
                                      </p:tavLst>
                                    </p:anim>
                                    <p:anim calcmode="lin" valueType="num">
                                      <p:cBhvr additive="base">
                                        <p:cTn id="8" dur="500" fill="hold"/>
                                        <p:tgtEl>
                                          <p:spTgt spid="12800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8005"/>
                                        </p:tgtEl>
                                        <p:attrNameLst>
                                          <p:attrName>style.visibility</p:attrName>
                                        </p:attrNameLst>
                                      </p:cBhvr>
                                      <p:to>
                                        <p:strVal val="visible"/>
                                      </p:to>
                                    </p:set>
                                    <p:anim calcmode="lin" valueType="num">
                                      <p:cBhvr additive="base">
                                        <p:cTn id="13" dur="500" fill="hold"/>
                                        <p:tgtEl>
                                          <p:spTgt spid="128005"/>
                                        </p:tgtEl>
                                        <p:attrNameLst>
                                          <p:attrName>ppt_x</p:attrName>
                                        </p:attrNameLst>
                                      </p:cBhvr>
                                      <p:tavLst>
                                        <p:tav tm="0">
                                          <p:val>
                                            <p:strVal val="#ppt_x"/>
                                          </p:val>
                                        </p:tav>
                                        <p:tav tm="100000">
                                          <p:val>
                                            <p:strVal val="#ppt_x"/>
                                          </p:val>
                                        </p:tav>
                                      </p:tavLst>
                                    </p:anim>
                                    <p:anim calcmode="lin" valueType="num">
                                      <p:cBhvr additive="base">
                                        <p:cTn id="14" dur="500" fill="hold"/>
                                        <p:tgtEl>
                                          <p:spTgt spid="12800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8006"/>
                                        </p:tgtEl>
                                        <p:attrNameLst>
                                          <p:attrName>style.visibility</p:attrName>
                                        </p:attrNameLst>
                                      </p:cBhvr>
                                      <p:to>
                                        <p:strVal val="visible"/>
                                      </p:to>
                                    </p:set>
                                    <p:anim calcmode="lin" valueType="num">
                                      <p:cBhvr additive="base">
                                        <p:cTn id="19" dur="500" fill="hold"/>
                                        <p:tgtEl>
                                          <p:spTgt spid="128006"/>
                                        </p:tgtEl>
                                        <p:attrNameLst>
                                          <p:attrName>ppt_x</p:attrName>
                                        </p:attrNameLst>
                                      </p:cBhvr>
                                      <p:tavLst>
                                        <p:tav tm="0">
                                          <p:val>
                                            <p:strVal val="#ppt_x"/>
                                          </p:val>
                                        </p:tav>
                                        <p:tav tm="100000">
                                          <p:val>
                                            <p:strVal val="#ppt_x"/>
                                          </p:val>
                                        </p:tav>
                                      </p:tavLst>
                                    </p:anim>
                                    <p:anim calcmode="lin" valueType="num">
                                      <p:cBhvr additive="base">
                                        <p:cTn id="20" dur="500" fill="hold"/>
                                        <p:tgtEl>
                                          <p:spTgt spid="128006"/>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8007"/>
                                        </p:tgtEl>
                                        <p:attrNameLst>
                                          <p:attrName>style.visibility</p:attrName>
                                        </p:attrNameLst>
                                      </p:cBhvr>
                                      <p:to>
                                        <p:strVal val="visible"/>
                                      </p:to>
                                    </p:set>
                                    <p:anim calcmode="lin" valueType="num">
                                      <p:cBhvr additive="base">
                                        <p:cTn id="25" dur="500" fill="hold"/>
                                        <p:tgtEl>
                                          <p:spTgt spid="128007"/>
                                        </p:tgtEl>
                                        <p:attrNameLst>
                                          <p:attrName>ppt_x</p:attrName>
                                        </p:attrNameLst>
                                      </p:cBhvr>
                                      <p:tavLst>
                                        <p:tav tm="0">
                                          <p:val>
                                            <p:strVal val="#ppt_x"/>
                                          </p:val>
                                        </p:tav>
                                        <p:tav tm="100000">
                                          <p:val>
                                            <p:strVal val="#ppt_x"/>
                                          </p:val>
                                        </p:tav>
                                      </p:tavLst>
                                    </p:anim>
                                    <p:anim calcmode="lin" valueType="num">
                                      <p:cBhvr additive="base">
                                        <p:cTn id="26" dur="500" fill="hold"/>
                                        <p:tgtEl>
                                          <p:spTgt spid="128007"/>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8008"/>
                                        </p:tgtEl>
                                        <p:attrNameLst>
                                          <p:attrName>style.visibility</p:attrName>
                                        </p:attrNameLst>
                                      </p:cBhvr>
                                      <p:to>
                                        <p:strVal val="visible"/>
                                      </p:to>
                                    </p:set>
                                    <p:anim calcmode="lin" valueType="num">
                                      <p:cBhvr additive="base">
                                        <p:cTn id="31" dur="500" fill="hold"/>
                                        <p:tgtEl>
                                          <p:spTgt spid="128008"/>
                                        </p:tgtEl>
                                        <p:attrNameLst>
                                          <p:attrName>ppt_x</p:attrName>
                                        </p:attrNameLst>
                                      </p:cBhvr>
                                      <p:tavLst>
                                        <p:tav tm="0">
                                          <p:val>
                                            <p:strVal val="#ppt_x"/>
                                          </p:val>
                                        </p:tav>
                                        <p:tav tm="100000">
                                          <p:val>
                                            <p:strVal val="#ppt_x"/>
                                          </p:val>
                                        </p:tav>
                                      </p:tavLst>
                                    </p:anim>
                                    <p:anim calcmode="lin" valueType="num">
                                      <p:cBhvr additive="base">
                                        <p:cTn id="32" dur="500" fill="hold"/>
                                        <p:tgtEl>
                                          <p:spTgt spid="128008"/>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28009"/>
                                        </p:tgtEl>
                                        <p:attrNameLst>
                                          <p:attrName>style.visibility</p:attrName>
                                        </p:attrNameLst>
                                      </p:cBhvr>
                                      <p:to>
                                        <p:strVal val="visible"/>
                                      </p:to>
                                    </p:set>
                                    <p:anim calcmode="lin" valueType="num">
                                      <p:cBhvr additive="base">
                                        <p:cTn id="37" dur="500" fill="hold"/>
                                        <p:tgtEl>
                                          <p:spTgt spid="128009"/>
                                        </p:tgtEl>
                                        <p:attrNameLst>
                                          <p:attrName>ppt_x</p:attrName>
                                        </p:attrNameLst>
                                      </p:cBhvr>
                                      <p:tavLst>
                                        <p:tav tm="0">
                                          <p:val>
                                            <p:strVal val="#ppt_x"/>
                                          </p:val>
                                        </p:tav>
                                        <p:tav tm="100000">
                                          <p:val>
                                            <p:strVal val="#ppt_x"/>
                                          </p:val>
                                        </p:tav>
                                      </p:tavLst>
                                    </p:anim>
                                    <p:anim calcmode="lin" valueType="num">
                                      <p:cBhvr additive="base">
                                        <p:cTn id="38" dur="500" fill="hold"/>
                                        <p:tgtEl>
                                          <p:spTgt spid="128009"/>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28010"/>
                                        </p:tgtEl>
                                        <p:attrNameLst>
                                          <p:attrName>style.visibility</p:attrName>
                                        </p:attrNameLst>
                                      </p:cBhvr>
                                      <p:to>
                                        <p:strVal val="visible"/>
                                      </p:to>
                                    </p:set>
                                    <p:anim calcmode="lin" valueType="num">
                                      <p:cBhvr additive="base">
                                        <p:cTn id="43" dur="500" fill="hold"/>
                                        <p:tgtEl>
                                          <p:spTgt spid="128010"/>
                                        </p:tgtEl>
                                        <p:attrNameLst>
                                          <p:attrName>ppt_x</p:attrName>
                                        </p:attrNameLst>
                                      </p:cBhvr>
                                      <p:tavLst>
                                        <p:tav tm="0">
                                          <p:val>
                                            <p:strVal val="#ppt_x"/>
                                          </p:val>
                                        </p:tav>
                                        <p:tav tm="100000">
                                          <p:val>
                                            <p:strVal val="#ppt_x"/>
                                          </p:val>
                                        </p:tav>
                                      </p:tavLst>
                                    </p:anim>
                                    <p:anim calcmode="lin" valueType="num">
                                      <p:cBhvr additive="base">
                                        <p:cTn id="44" dur="500" fill="hold"/>
                                        <p:tgtEl>
                                          <p:spTgt spid="1280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animBg="1"/>
      <p:bldP spid="128005" grpId="0" animBg="1"/>
      <p:bldP spid="128006" grpId="0" animBg="1"/>
      <p:bldP spid="128007" grpId="0" animBg="1"/>
      <p:bldP spid="128008" grpId="0" animBg="1"/>
      <p:bldP spid="128009" grpId="0" animBg="1"/>
      <p:bldP spid="1280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609600"/>
            <a:ext cx="9144000" cy="1143000"/>
          </a:xfrm>
        </p:spPr>
        <p:txBody>
          <a:bodyPr/>
          <a:lstStyle/>
          <a:p>
            <a:r>
              <a:rPr lang="en-US" altLang="en-US" sz="3600">
                <a:solidFill>
                  <a:schemeClr val="accent2"/>
                </a:solidFill>
                <a:latin typeface="Arial" charset="0"/>
              </a:rPr>
              <a:t>1 Corinthians 13:8-13 is all about how                 long certain things last, &amp; what’s of value</a:t>
            </a:r>
            <a:r>
              <a:rPr lang="en-US" altLang="en-US" sz="3600">
                <a:solidFill>
                  <a:schemeClr val="tx1"/>
                </a:solidFill>
                <a:latin typeface="Arial" charset="0"/>
              </a:rPr>
              <a:t> </a:t>
            </a:r>
          </a:p>
        </p:txBody>
      </p:sp>
      <p:sp>
        <p:nvSpPr>
          <p:cNvPr id="88068" name="Rectangle 4"/>
          <p:cNvSpPr>
            <a:spLocks noGrp="1" noChangeArrowheads="1"/>
          </p:cNvSpPr>
          <p:nvPr>
            <p:ph type="body" sz="half" idx="2"/>
          </p:nvPr>
        </p:nvSpPr>
        <p:spPr>
          <a:xfrm>
            <a:off x="4648200" y="1981200"/>
            <a:ext cx="4191000" cy="4876800"/>
          </a:xfrm>
        </p:spPr>
        <p:txBody>
          <a:bodyPr/>
          <a:lstStyle/>
          <a:p>
            <a:pPr>
              <a:lnSpc>
                <a:spcPct val="90000"/>
              </a:lnSpc>
            </a:pPr>
            <a:r>
              <a:rPr lang="en-US" altLang="en-US">
                <a:latin typeface="Arial" charset="0"/>
              </a:rPr>
              <a:t>Paul presents these things in the way that he does in this passage because </a:t>
            </a:r>
            <a:r>
              <a:rPr lang="en-US" altLang="en-US">
                <a:solidFill>
                  <a:schemeClr val="accent2"/>
                </a:solidFill>
                <a:latin typeface="Arial" charset="0"/>
              </a:rPr>
              <a:t>the believers in Corinth</a:t>
            </a:r>
            <a:r>
              <a:rPr lang="en-US" altLang="en-US" sz="2400">
                <a:solidFill>
                  <a:schemeClr val="accent2"/>
                </a:solidFill>
                <a:latin typeface="Arial" charset="0"/>
              </a:rPr>
              <a:t> </a:t>
            </a:r>
            <a:r>
              <a:rPr lang="en-US" altLang="en-US">
                <a:solidFill>
                  <a:schemeClr val="accent2"/>
                </a:solidFill>
                <a:latin typeface="Arial" charset="0"/>
              </a:rPr>
              <a:t>were</a:t>
            </a:r>
            <a:r>
              <a:rPr lang="en-US" altLang="en-US" sz="2400">
                <a:solidFill>
                  <a:schemeClr val="accent2"/>
                </a:solidFill>
                <a:latin typeface="Arial" charset="0"/>
              </a:rPr>
              <a:t> </a:t>
            </a:r>
            <a:r>
              <a:rPr lang="en-US" altLang="en-US">
                <a:solidFill>
                  <a:schemeClr val="accent2"/>
                </a:solidFill>
                <a:latin typeface="Arial" charset="0"/>
              </a:rPr>
              <a:t>valuing entities &amp; gifts that would soon end, but not</a:t>
            </a:r>
            <a:r>
              <a:rPr lang="en-US" altLang="en-US" sz="2800">
                <a:solidFill>
                  <a:schemeClr val="accent2"/>
                </a:solidFill>
                <a:latin typeface="Arial" charset="0"/>
              </a:rPr>
              <a:t> </a:t>
            </a:r>
            <a:r>
              <a:rPr lang="en-US" altLang="en-US">
                <a:solidFill>
                  <a:schemeClr val="accent2"/>
                </a:solidFill>
                <a:latin typeface="Arial" charset="0"/>
              </a:rPr>
              <a:t>valuing</a:t>
            </a:r>
            <a:r>
              <a:rPr lang="en-US" altLang="en-US" sz="2800">
                <a:solidFill>
                  <a:schemeClr val="accent2"/>
                </a:solidFill>
                <a:latin typeface="Arial" charset="0"/>
              </a:rPr>
              <a:t> </a:t>
            </a:r>
            <a:r>
              <a:rPr lang="en-US" altLang="en-US">
                <a:solidFill>
                  <a:schemeClr val="accent2"/>
                </a:solidFill>
                <a:latin typeface="Arial" charset="0"/>
              </a:rPr>
              <a:t>love,</a:t>
            </a:r>
            <a:r>
              <a:rPr lang="en-US" altLang="en-US" sz="2000">
                <a:solidFill>
                  <a:schemeClr val="accent2"/>
                </a:solidFill>
                <a:latin typeface="Arial" charset="0"/>
              </a:rPr>
              <a:t> </a:t>
            </a:r>
            <a:r>
              <a:rPr lang="en-US" altLang="en-US">
                <a:solidFill>
                  <a:schemeClr val="accent2"/>
                </a:solidFill>
                <a:latin typeface="Arial" charset="0"/>
              </a:rPr>
              <a:t>that would last forever.  </a:t>
            </a:r>
          </a:p>
        </p:txBody>
      </p:sp>
      <p:sp>
        <p:nvSpPr>
          <p:cNvPr id="88069"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88070"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pic>
        <p:nvPicPr>
          <p:cNvPr id="88072" name="Picture 8" descr="C:\Images\new_jerusal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057400"/>
            <a:ext cx="3252788" cy="42672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z="3600">
                <a:solidFill>
                  <a:schemeClr val="accent2"/>
                </a:solidFill>
                <a:latin typeface="Arial" charset="0"/>
              </a:rPr>
              <a:t>The context &amp; themes                               of 1 Corinthians 13:8-13</a:t>
            </a:r>
          </a:p>
        </p:txBody>
      </p:sp>
      <p:sp>
        <p:nvSpPr>
          <p:cNvPr id="55299" name="Rectangle 3"/>
          <p:cNvSpPr>
            <a:spLocks noGrp="1" noChangeArrowheads="1"/>
          </p:cNvSpPr>
          <p:nvPr>
            <p:ph type="body" sz="half" idx="1"/>
          </p:nvPr>
        </p:nvSpPr>
        <p:spPr>
          <a:xfrm>
            <a:off x="304800" y="1981200"/>
            <a:ext cx="4267200" cy="4495800"/>
          </a:xfrm>
        </p:spPr>
        <p:txBody>
          <a:bodyPr/>
          <a:lstStyle/>
          <a:p>
            <a:pPr>
              <a:lnSpc>
                <a:spcPct val="90000"/>
              </a:lnSpc>
            </a:pPr>
            <a:r>
              <a:rPr lang="en-US" altLang="en-US">
                <a:latin typeface="Arial" charset="0"/>
              </a:rPr>
              <a:t>In the middle of                a passage which deals with spiritual gifts (1 Corinthians chapters 12-14), </a:t>
            </a:r>
            <a:r>
              <a:rPr lang="en-US" altLang="en-US">
                <a:solidFill>
                  <a:schemeClr val="accent2"/>
                </a:solidFill>
                <a:latin typeface="Arial" charset="0"/>
              </a:rPr>
              <a:t>Paul addresses the fulfillment, ceasing or end of faith, hope, tongues, prophecy  &amp; knowledge. </a:t>
            </a:r>
          </a:p>
        </p:txBody>
      </p:sp>
      <p:sp>
        <p:nvSpPr>
          <p:cNvPr id="55302" name="Text Box 6"/>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55303" name="Text Box 7"/>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sp>
        <p:nvSpPr>
          <p:cNvPr id="55305" name="Text Box 9"/>
          <p:cNvSpPr txBox="1">
            <a:spLocks noChangeArrowheads="1"/>
          </p:cNvSpPr>
          <p:nvPr/>
        </p:nvSpPr>
        <p:spPr bwMode="auto">
          <a:xfrm>
            <a:off x="4572000" y="1981200"/>
            <a:ext cx="3962400" cy="3833813"/>
          </a:xfrm>
          <a:prstGeom prst="rect">
            <a:avLst/>
          </a:prstGeom>
          <a:solidFill>
            <a:srgbClr val="FFFFCC"/>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230188">
              <a:defRPr sz="2400">
                <a:solidFill>
                  <a:schemeClr val="tx1"/>
                </a:solidFill>
                <a:latin typeface="Times New Roman" charset="0"/>
                <a:ea typeface="Times New Roman" charset="0"/>
                <a:cs typeface="Times New Roman" charset="0"/>
              </a:defRPr>
            </a:lvl1pPr>
            <a:lvl2pPr defTabSz="230188">
              <a:defRPr sz="2400">
                <a:solidFill>
                  <a:schemeClr val="tx1"/>
                </a:solidFill>
                <a:latin typeface="Times New Roman" charset="0"/>
                <a:ea typeface="Times New Roman" charset="0"/>
                <a:cs typeface="Times New Roman" charset="0"/>
              </a:defRPr>
            </a:lvl2pPr>
            <a:lvl3pPr defTabSz="230188">
              <a:defRPr sz="2400">
                <a:solidFill>
                  <a:schemeClr val="tx1"/>
                </a:solidFill>
                <a:latin typeface="Times New Roman" charset="0"/>
                <a:ea typeface="Times New Roman" charset="0"/>
                <a:cs typeface="Times New Roman" charset="0"/>
              </a:defRPr>
            </a:lvl3pPr>
            <a:lvl4pPr defTabSz="230188">
              <a:defRPr sz="2400">
                <a:solidFill>
                  <a:schemeClr val="tx1"/>
                </a:solidFill>
                <a:latin typeface="Times New Roman" charset="0"/>
                <a:ea typeface="Times New Roman" charset="0"/>
                <a:cs typeface="Times New Roman" charset="0"/>
              </a:defRPr>
            </a:lvl4pPr>
            <a:lvl5pPr defTabSz="230188">
              <a:defRPr sz="2400">
                <a:solidFill>
                  <a:schemeClr val="tx1"/>
                </a:solidFill>
                <a:latin typeface="Times New Roman" charset="0"/>
                <a:ea typeface="Times New Roman" charset="0"/>
                <a:cs typeface="Times New Roman" charset="0"/>
              </a:defRPr>
            </a:lvl5pPr>
            <a:lvl6pPr defTabSz="230188" fontAlgn="base">
              <a:spcBef>
                <a:spcPct val="0"/>
              </a:spcBef>
              <a:spcAft>
                <a:spcPct val="0"/>
              </a:spcAft>
              <a:defRPr sz="2400">
                <a:solidFill>
                  <a:schemeClr val="tx1"/>
                </a:solidFill>
                <a:latin typeface="Times New Roman" charset="0"/>
                <a:ea typeface="Times New Roman" charset="0"/>
                <a:cs typeface="Times New Roman" charset="0"/>
              </a:defRPr>
            </a:lvl6pPr>
            <a:lvl7pPr defTabSz="230188" fontAlgn="base">
              <a:spcBef>
                <a:spcPct val="0"/>
              </a:spcBef>
              <a:spcAft>
                <a:spcPct val="0"/>
              </a:spcAft>
              <a:defRPr sz="2400">
                <a:solidFill>
                  <a:schemeClr val="tx1"/>
                </a:solidFill>
                <a:latin typeface="Times New Roman" charset="0"/>
                <a:ea typeface="Times New Roman" charset="0"/>
                <a:cs typeface="Times New Roman" charset="0"/>
              </a:defRPr>
            </a:lvl7pPr>
            <a:lvl8pPr defTabSz="230188" fontAlgn="base">
              <a:spcBef>
                <a:spcPct val="0"/>
              </a:spcBef>
              <a:spcAft>
                <a:spcPct val="0"/>
              </a:spcAft>
              <a:defRPr sz="2400">
                <a:solidFill>
                  <a:schemeClr val="tx1"/>
                </a:solidFill>
                <a:latin typeface="Times New Roman" charset="0"/>
                <a:ea typeface="Times New Roman" charset="0"/>
                <a:cs typeface="Times New Roman" charset="0"/>
              </a:defRPr>
            </a:lvl8pPr>
            <a:lvl9pPr defTabSz="230188" fontAlgn="base">
              <a:spcBef>
                <a:spcPct val="0"/>
              </a:spcBef>
              <a:spcAft>
                <a:spcPct val="0"/>
              </a:spcAft>
              <a:defRPr sz="2400">
                <a:solidFill>
                  <a:schemeClr val="tx1"/>
                </a:solidFill>
                <a:latin typeface="Times New Roman" charset="0"/>
                <a:ea typeface="Times New Roman" charset="0"/>
                <a:cs typeface="Times New Roman" charset="0"/>
              </a:defRPr>
            </a:lvl9pPr>
          </a:lstStyle>
          <a:p>
            <a:pPr>
              <a:lnSpc>
                <a:spcPct val="90000"/>
              </a:lnSpc>
              <a:spcBef>
                <a:spcPct val="50000"/>
              </a:spcBef>
            </a:pPr>
            <a:r>
              <a:rPr lang="en-US" altLang="en-US" sz="2800">
                <a:latin typeface="Arial" charset="0"/>
              </a:rPr>
              <a:t>Faith…                      	Hope…                      			Tongues… 									Prophecy… 									Knowledge…</a:t>
            </a:r>
          </a:p>
          <a:p>
            <a:pPr>
              <a:spcBef>
                <a:spcPct val="50000"/>
              </a:spcBef>
            </a:pPr>
            <a:endParaRPr lang="en-US" altLang="en-US" sz="3200">
              <a:latin typeface="Arial" charset="0"/>
            </a:endParaRPr>
          </a:p>
          <a:p>
            <a:pPr>
              <a:spcBef>
                <a:spcPct val="50000"/>
              </a:spcBef>
            </a:pPr>
            <a:endParaRPr lang="en-US" altLang="en-US" sz="3200">
              <a:latin typeface="Arial" charset="0"/>
            </a:endParaRPr>
          </a:p>
          <a:p>
            <a:pPr>
              <a:spcBef>
                <a:spcPct val="50000"/>
              </a:spcBef>
            </a:pPr>
            <a:endParaRPr lang="en-US" altLang="en-US" sz="1400">
              <a:latin typeface="Arial" charset="0"/>
            </a:endParaRPr>
          </a:p>
        </p:txBody>
      </p:sp>
      <p:pic>
        <p:nvPicPr>
          <p:cNvPr id="55307" name="Picture 11" descr="http://forums.techguy.org/attachments/107086d1180458061/end_is_near.png"/>
          <p:cNvPicPr>
            <a:picLocks noChangeAspect="1" noChangeArrowheads="1"/>
          </p:cNvPicPr>
          <p:nvPr/>
        </p:nvPicPr>
        <p:blipFill>
          <a:blip r:embed="rId3">
            <a:extLst>
              <a:ext uri="{28A0092B-C50C-407E-A947-70E740481C1C}">
                <a14:useLocalDpi xmlns:a14="http://schemas.microsoft.com/office/drawing/2010/main" val="0"/>
              </a:ext>
            </a:extLst>
          </a:blip>
          <a:srcRect t="15543"/>
          <a:stretch>
            <a:fillRect/>
          </a:stretch>
        </p:blipFill>
        <p:spPr bwMode="auto">
          <a:xfrm>
            <a:off x="4572000" y="4000500"/>
            <a:ext cx="39624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box(out)">
                                      <p:cBhvr>
                                        <p:cTn id="7" dur="500"/>
                                        <p:tgtEl>
                                          <p:spTgt spid="552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sz="3600">
                <a:solidFill>
                  <a:schemeClr val="accent2"/>
                </a:solidFill>
                <a:latin typeface="Arial" charset="0"/>
              </a:rPr>
              <a:t>The context &amp; themes                               of 1 Corinthians 13:8-13</a:t>
            </a:r>
          </a:p>
        </p:txBody>
      </p:sp>
      <p:sp>
        <p:nvSpPr>
          <p:cNvPr id="92164" name="Rectangle 4"/>
          <p:cNvSpPr>
            <a:spLocks noGrp="1" noChangeArrowheads="1"/>
          </p:cNvSpPr>
          <p:nvPr>
            <p:ph type="body" sz="half" idx="2"/>
          </p:nvPr>
        </p:nvSpPr>
        <p:spPr>
          <a:xfrm>
            <a:off x="4648200" y="1981200"/>
            <a:ext cx="4191000" cy="4572000"/>
          </a:xfrm>
        </p:spPr>
        <p:txBody>
          <a:bodyPr/>
          <a:lstStyle/>
          <a:p>
            <a:pPr>
              <a:lnSpc>
                <a:spcPct val="90000"/>
              </a:lnSpc>
            </a:pPr>
            <a:r>
              <a:rPr lang="en-US" altLang="en-US">
                <a:solidFill>
                  <a:schemeClr val="accent2"/>
                </a:solidFill>
                <a:latin typeface="Arial" charset="0"/>
              </a:rPr>
              <a:t>Paul’s pattern                  of verbs, voice,                &amp; nouns</a:t>
            </a:r>
            <a:r>
              <a:rPr lang="en-US" altLang="en-US">
                <a:latin typeface="Arial" charset="0"/>
              </a:rPr>
              <a:t> in this passage is quite remarkable!</a:t>
            </a:r>
          </a:p>
          <a:p>
            <a:pPr>
              <a:lnSpc>
                <a:spcPct val="90000"/>
              </a:lnSpc>
            </a:pPr>
            <a:r>
              <a:rPr lang="en-US" altLang="en-US">
                <a:latin typeface="Arial" charset="0"/>
              </a:rPr>
              <a:t>The final message is that </a:t>
            </a:r>
            <a:r>
              <a:rPr lang="en-US" altLang="en-US">
                <a:solidFill>
                  <a:schemeClr val="accent2"/>
                </a:solidFill>
                <a:latin typeface="Arial" charset="0"/>
              </a:rPr>
              <a:t>love lasts forever, so love             is the greatest                 of these things.</a:t>
            </a:r>
          </a:p>
        </p:txBody>
      </p:sp>
      <p:sp>
        <p:nvSpPr>
          <p:cNvPr id="92165"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92166"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pic>
        <p:nvPicPr>
          <p:cNvPr id="92169" name="Picture 9" descr="http://www.brycehudson.com/images/prints/large/holding-pattern-shel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57400"/>
            <a:ext cx="4114800" cy="434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2170" name="Picture 10" descr="http://www.michaelnoyes.com/images/products/product_122_copyright.png"/>
          <p:cNvPicPr>
            <a:picLocks noChangeAspect="1" noChangeArrowheads="1"/>
          </p:cNvPicPr>
          <p:nvPr/>
        </p:nvPicPr>
        <p:blipFill>
          <a:blip r:embed="rId5">
            <a:extLst>
              <a:ext uri="{28A0092B-C50C-407E-A947-70E740481C1C}">
                <a14:useLocalDpi xmlns:a14="http://schemas.microsoft.com/office/drawing/2010/main" val="0"/>
              </a:ext>
            </a:extLst>
          </a:blip>
          <a:srcRect l="5040" t="2438" r="6772" b="9756"/>
          <a:stretch>
            <a:fillRect/>
          </a:stretch>
        </p:blipFill>
        <p:spPr bwMode="auto">
          <a:xfrm>
            <a:off x="457200" y="2057400"/>
            <a:ext cx="4114800"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164">
                                            <p:txEl>
                                              <p:pRg st="0" end="0"/>
                                            </p:txEl>
                                          </p:spTgt>
                                        </p:tgtEl>
                                        <p:attrNameLst>
                                          <p:attrName>style.visibility</p:attrName>
                                        </p:attrNameLst>
                                      </p:cBhvr>
                                      <p:to>
                                        <p:strVal val="visible"/>
                                      </p:to>
                                    </p:set>
                                    <p:animEffect transition="in" filter="box(out)">
                                      <p:cBhvr>
                                        <p:cTn id="7" dur="500"/>
                                        <p:tgtEl>
                                          <p:spTgt spid="9216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164">
                                            <p:txEl>
                                              <p:pRg st="1" end="1"/>
                                            </p:txEl>
                                          </p:spTgt>
                                        </p:tgtEl>
                                        <p:attrNameLst>
                                          <p:attrName>style.visibility</p:attrName>
                                        </p:attrNameLst>
                                      </p:cBhvr>
                                      <p:to>
                                        <p:strVal val="visible"/>
                                      </p:to>
                                    </p:set>
                                    <p:animEffect transition="in" filter="box(out)">
                                      <p:cBhvr>
                                        <p:cTn id="12" dur="500"/>
                                        <p:tgtEl>
                                          <p:spTgt spid="92164">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92170"/>
                                        </p:tgtEl>
                                        <p:attrNameLst>
                                          <p:attrName>style.visibility</p:attrName>
                                        </p:attrNameLst>
                                      </p:cBhvr>
                                      <p:to>
                                        <p:strVal val="visible"/>
                                      </p:to>
                                    </p:set>
                                    <p:anim calcmode="lin" valueType="num">
                                      <p:cBhvr additive="base">
                                        <p:cTn id="17" dur="500" fill="hold"/>
                                        <p:tgtEl>
                                          <p:spTgt spid="92170"/>
                                        </p:tgtEl>
                                        <p:attrNameLst>
                                          <p:attrName>ppt_x</p:attrName>
                                        </p:attrNameLst>
                                      </p:cBhvr>
                                      <p:tavLst>
                                        <p:tav tm="0">
                                          <p:val>
                                            <p:strVal val="0-#ppt_w/2"/>
                                          </p:val>
                                        </p:tav>
                                        <p:tav tm="100000">
                                          <p:val>
                                            <p:strVal val="#ppt_x"/>
                                          </p:val>
                                        </p:tav>
                                      </p:tavLst>
                                    </p:anim>
                                    <p:anim calcmode="lin" valueType="num">
                                      <p:cBhvr additive="base">
                                        <p:cTn id="18" dur="500" fill="hold"/>
                                        <p:tgtEl>
                                          <p:spTgt spid="921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z="3600">
                <a:solidFill>
                  <a:schemeClr val="accent2"/>
                </a:solidFill>
                <a:latin typeface="Arial" charset="0"/>
              </a:rPr>
              <a:t>This passage has patterns</a:t>
            </a:r>
            <a:r>
              <a:rPr lang="en-US" altLang="en-US" sz="3600">
                <a:solidFill>
                  <a:schemeClr val="tx1"/>
                </a:solidFill>
                <a:latin typeface="Arial" charset="0"/>
              </a:rPr>
              <a:t> </a:t>
            </a:r>
          </a:p>
        </p:txBody>
      </p:sp>
      <p:sp>
        <p:nvSpPr>
          <p:cNvPr id="60421"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pic>
        <p:nvPicPr>
          <p:cNvPr id="60426" name="Picture 10" descr="http://docs.gimp.org/pl/images/filters/examples/render-checkerboar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44196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60427" name="Picture 11" descr="http://docs.gimp.org/pl/images/filters/examples/render-checkerboar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0"/>
            <a:ext cx="4419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60428" name="Text Box 12"/>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spTree>
  </p:cSld>
  <p:clrMapOvr>
    <a:masterClrMapping/>
  </p:clrMapOvr>
  <p:transition advTm="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sz="3600">
                <a:solidFill>
                  <a:schemeClr val="accent2"/>
                </a:solidFill>
                <a:latin typeface="Arial" charset="0"/>
              </a:rPr>
              <a:t>This passage has patterns</a:t>
            </a:r>
            <a:r>
              <a:rPr lang="en-US" altLang="en-US" sz="3600">
                <a:solidFill>
                  <a:schemeClr val="tx1"/>
                </a:solidFill>
                <a:latin typeface="Arial" charset="0"/>
              </a:rPr>
              <a:t> </a:t>
            </a:r>
          </a:p>
        </p:txBody>
      </p:sp>
      <p:sp>
        <p:nvSpPr>
          <p:cNvPr id="99331" name="Text Box 3"/>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99334"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pic>
        <p:nvPicPr>
          <p:cNvPr id="99335" name="Picture 7" descr="Zebra Stripes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8839200" cy="4386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Tm="1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sz="3600">
                <a:solidFill>
                  <a:schemeClr val="accent2"/>
                </a:solidFill>
                <a:latin typeface="Arial" charset="0"/>
              </a:rPr>
              <a:t>This passage has patterns</a:t>
            </a:r>
            <a:r>
              <a:rPr lang="en-US" altLang="en-US" sz="3600">
                <a:solidFill>
                  <a:schemeClr val="tx1"/>
                </a:solidFill>
                <a:latin typeface="Arial" charset="0"/>
              </a:rPr>
              <a:t> </a:t>
            </a:r>
          </a:p>
        </p:txBody>
      </p:sp>
      <p:sp>
        <p:nvSpPr>
          <p:cNvPr id="101379" name="Text Box 3"/>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101380" name="Text Box 4"/>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pic>
        <p:nvPicPr>
          <p:cNvPr id="101383" name="Picture 7" descr="http://www.grace-collection.com/images/Crispin_Plaid_Fabric.jpg"/>
          <p:cNvPicPr>
            <a:picLocks noChangeAspect="1" noChangeArrowheads="1"/>
          </p:cNvPicPr>
          <p:nvPr/>
        </p:nvPicPr>
        <p:blipFill>
          <a:blip r:embed="rId3">
            <a:extLst>
              <a:ext uri="{28A0092B-C50C-407E-A947-70E740481C1C}">
                <a14:useLocalDpi xmlns:a14="http://schemas.microsoft.com/office/drawing/2010/main" val="0"/>
              </a:ext>
            </a:extLst>
          </a:blip>
          <a:srcRect t="36388"/>
          <a:stretch>
            <a:fillRect/>
          </a:stretch>
        </p:blipFill>
        <p:spPr bwMode="auto">
          <a:xfrm>
            <a:off x="152400" y="2286000"/>
            <a:ext cx="8839200" cy="4427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sz="3600">
                <a:solidFill>
                  <a:schemeClr val="accent2"/>
                </a:solidFill>
                <a:latin typeface="Arial" charset="0"/>
              </a:rPr>
              <a:t>This passage has patterns</a:t>
            </a:r>
            <a:r>
              <a:rPr lang="en-US" altLang="en-US" sz="3600">
                <a:solidFill>
                  <a:schemeClr val="tx1"/>
                </a:solidFill>
                <a:latin typeface="Arial" charset="0"/>
              </a:rPr>
              <a:t> </a:t>
            </a:r>
          </a:p>
        </p:txBody>
      </p:sp>
      <p:sp>
        <p:nvSpPr>
          <p:cNvPr id="97283" name="Rectangle 3"/>
          <p:cNvSpPr>
            <a:spLocks noGrp="1" noChangeArrowheads="1"/>
          </p:cNvSpPr>
          <p:nvPr>
            <p:ph type="body" sz="half" idx="1"/>
          </p:nvPr>
        </p:nvSpPr>
        <p:spPr>
          <a:xfrm>
            <a:off x="304800" y="1981200"/>
            <a:ext cx="4191000" cy="4724400"/>
          </a:xfrm>
        </p:spPr>
        <p:txBody>
          <a:bodyPr/>
          <a:lstStyle/>
          <a:p>
            <a:pPr>
              <a:lnSpc>
                <a:spcPct val="90000"/>
              </a:lnSpc>
            </a:pPr>
            <a:r>
              <a:rPr lang="en-US" altLang="en-US" dirty="0">
                <a:solidFill>
                  <a:schemeClr val="accent2"/>
                </a:solidFill>
                <a:latin typeface="Arial" charset="0"/>
              </a:rPr>
              <a:t>Love does not end</a:t>
            </a:r>
            <a:r>
              <a:rPr lang="en-US" altLang="en-US" dirty="0">
                <a:latin typeface="Arial" charset="0"/>
              </a:rPr>
              <a:t>, though </a:t>
            </a:r>
            <a:r>
              <a:rPr lang="en-US" altLang="en-US" dirty="0">
                <a:solidFill>
                  <a:schemeClr val="accent2"/>
                </a:solidFill>
                <a:latin typeface="Arial" charset="0"/>
              </a:rPr>
              <a:t>faith &amp; hope do ‘fall off’ or ‘end’.</a:t>
            </a:r>
          </a:p>
          <a:p>
            <a:pPr>
              <a:lnSpc>
                <a:spcPct val="90000"/>
              </a:lnSpc>
            </a:pPr>
            <a:r>
              <a:rPr lang="en-US" altLang="en-US" dirty="0">
                <a:latin typeface="Arial" charset="0"/>
              </a:rPr>
              <a:t>The </a:t>
            </a:r>
            <a:r>
              <a:rPr lang="en-US" altLang="en-US" dirty="0">
                <a:solidFill>
                  <a:schemeClr val="accent2"/>
                </a:solidFill>
                <a:latin typeface="Arial" charset="0"/>
              </a:rPr>
              <a:t>spiritual gifts              of prophecy &amp; knowledge                 also end</a:t>
            </a:r>
            <a:r>
              <a:rPr lang="en-US" altLang="en-US" dirty="0">
                <a:latin typeface="Arial" charset="0"/>
              </a:rPr>
              <a:t>.</a:t>
            </a:r>
          </a:p>
          <a:p>
            <a:pPr>
              <a:lnSpc>
                <a:spcPct val="90000"/>
              </a:lnSpc>
            </a:pPr>
            <a:r>
              <a:rPr lang="en-US" altLang="en-US" dirty="0">
                <a:latin typeface="Arial" charset="0"/>
              </a:rPr>
              <a:t>The </a:t>
            </a:r>
            <a:r>
              <a:rPr lang="en-US" altLang="en-US" dirty="0">
                <a:solidFill>
                  <a:schemeClr val="accent2"/>
                </a:solidFill>
                <a:latin typeface="Arial" charset="0"/>
              </a:rPr>
              <a:t>spiritual gift            of tongues ends           as well.</a:t>
            </a:r>
          </a:p>
        </p:txBody>
      </p:sp>
      <p:sp>
        <p:nvSpPr>
          <p:cNvPr id="97284" name="Text Box 4"/>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97285" name="Text Box 5"/>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pic>
        <p:nvPicPr>
          <p:cNvPr id="97286" name="Picture 6" descr="C:\HHBC\1 Corinthians\1 Corinthians Material\27 1 Corinthians 13_8-13 Love is forever_p\Slide15.PNG"/>
          <p:cNvPicPr>
            <a:picLocks noChangeAspect="1" noChangeArrowheads="1"/>
          </p:cNvPicPr>
          <p:nvPr/>
        </p:nvPicPr>
        <p:blipFill>
          <a:blip r:embed="rId4">
            <a:extLst>
              <a:ext uri="{28A0092B-C50C-407E-A947-70E740481C1C}">
                <a14:useLocalDpi xmlns:a14="http://schemas.microsoft.com/office/drawing/2010/main" val="0"/>
              </a:ext>
            </a:extLst>
          </a:blip>
          <a:srcRect l="6349"/>
          <a:stretch>
            <a:fillRect/>
          </a:stretch>
        </p:blipFill>
        <p:spPr bwMode="auto">
          <a:xfrm>
            <a:off x="4343400" y="1981200"/>
            <a:ext cx="48006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box(out)">
                                      <p:cBhvr>
                                        <p:cTn id="7" dur="500"/>
                                        <p:tgtEl>
                                          <p:spTgt spid="9728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box(out)">
                                      <p:cBhvr>
                                        <p:cTn id="12" dur="500"/>
                                        <p:tgtEl>
                                          <p:spTgt spid="9728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box(out)">
                                      <p:cBhvr>
                                        <p:cTn id="17" dur="500"/>
                                        <p:tgtEl>
                                          <p:spTgt spid="9728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p:txBody>
          <a:bodyPr/>
          <a:lstStyle/>
          <a:p>
            <a:r>
              <a:rPr lang="en-US" altLang="en-US" sz="3600">
                <a:solidFill>
                  <a:schemeClr val="accent2"/>
                </a:solidFill>
                <a:latin typeface="Arial" charset="0"/>
              </a:rPr>
              <a:t>This passage has patterns</a:t>
            </a:r>
            <a:r>
              <a:rPr lang="en-US" altLang="en-US" sz="3600">
                <a:solidFill>
                  <a:schemeClr val="tx1"/>
                </a:solidFill>
                <a:latin typeface="Arial" charset="0"/>
              </a:rPr>
              <a:t> </a:t>
            </a:r>
          </a:p>
        </p:txBody>
      </p:sp>
      <p:sp>
        <p:nvSpPr>
          <p:cNvPr id="93188" name="Rectangle 1028"/>
          <p:cNvSpPr>
            <a:spLocks noGrp="1" noChangeArrowheads="1"/>
          </p:cNvSpPr>
          <p:nvPr>
            <p:ph type="body" sz="half" idx="2"/>
          </p:nvPr>
        </p:nvSpPr>
        <p:spPr>
          <a:xfrm>
            <a:off x="4648200" y="1981200"/>
            <a:ext cx="4191000" cy="4572000"/>
          </a:xfrm>
        </p:spPr>
        <p:txBody>
          <a:bodyPr/>
          <a:lstStyle/>
          <a:p>
            <a:pPr>
              <a:lnSpc>
                <a:spcPct val="90000"/>
              </a:lnSpc>
            </a:pPr>
            <a:r>
              <a:rPr lang="en-US" altLang="en-US">
                <a:latin typeface="Arial" charset="0"/>
              </a:rPr>
              <a:t>But Paul chose to use </a:t>
            </a:r>
            <a:r>
              <a:rPr lang="en-US" altLang="en-US">
                <a:solidFill>
                  <a:schemeClr val="accent2"/>
                </a:solidFill>
                <a:latin typeface="Arial" charset="0"/>
              </a:rPr>
              <a:t>three different words that mean   to ‘fall off’ or ‘end’, for each of these.</a:t>
            </a:r>
          </a:p>
          <a:p>
            <a:pPr>
              <a:lnSpc>
                <a:spcPct val="90000"/>
              </a:lnSpc>
            </a:pPr>
            <a:r>
              <a:rPr lang="en-US" altLang="en-US">
                <a:latin typeface="Arial" charset="0"/>
              </a:rPr>
              <a:t>And Paul used               a different ‘voice’             for these three words, </a:t>
            </a:r>
            <a:r>
              <a:rPr lang="en-US" altLang="en-US">
                <a:solidFill>
                  <a:schemeClr val="accent2"/>
                </a:solidFill>
                <a:latin typeface="Arial" charset="0"/>
              </a:rPr>
              <a:t>telling how the ‘end’ happens.</a:t>
            </a:r>
          </a:p>
        </p:txBody>
      </p:sp>
      <p:sp>
        <p:nvSpPr>
          <p:cNvPr id="93189" name="Text Box 1029"/>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93190" name="Text Box 1030"/>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pic>
        <p:nvPicPr>
          <p:cNvPr id="93193" name="Picture 1033" descr="http://johnniecraig.files.wordpress.com/2008/11/the-en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57400"/>
            <a:ext cx="4191000" cy="43434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3188">
                                            <p:txEl>
                                              <p:pRg st="0" end="0"/>
                                            </p:txEl>
                                          </p:spTgt>
                                        </p:tgtEl>
                                        <p:attrNameLst>
                                          <p:attrName>style.visibility</p:attrName>
                                        </p:attrNameLst>
                                      </p:cBhvr>
                                      <p:to>
                                        <p:strVal val="visible"/>
                                      </p:to>
                                    </p:set>
                                    <p:animEffect transition="in" filter="box(out)">
                                      <p:cBhvr>
                                        <p:cTn id="7" dur="500"/>
                                        <p:tgtEl>
                                          <p:spTgt spid="9318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3188">
                                            <p:txEl>
                                              <p:pRg st="1" end="1"/>
                                            </p:txEl>
                                          </p:spTgt>
                                        </p:tgtEl>
                                        <p:attrNameLst>
                                          <p:attrName>style.visibility</p:attrName>
                                        </p:attrNameLst>
                                      </p:cBhvr>
                                      <p:to>
                                        <p:strVal val="visible"/>
                                      </p:to>
                                    </p:set>
                                    <p:animEffect transition="in" filter="box(out)">
                                      <p:cBhvr>
                                        <p:cTn id="12" dur="500"/>
                                        <p:tgtEl>
                                          <p:spTgt spid="9318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3600">
                <a:solidFill>
                  <a:schemeClr val="accent2"/>
                </a:solidFill>
                <a:latin typeface="Arial" charset="0"/>
              </a:rPr>
              <a:t>The love never falls off or ends</a:t>
            </a:r>
          </a:p>
        </p:txBody>
      </p:sp>
      <p:sp>
        <p:nvSpPr>
          <p:cNvPr id="56323" name="Rectangle 3"/>
          <p:cNvSpPr>
            <a:spLocks noGrp="1" noChangeArrowheads="1"/>
          </p:cNvSpPr>
          <p:nvPr>
            <p:ph type="body" sz="half" idx="1"/>
          </p:nvPr>
        </p:nvSpPr>
        <p:spPr>
          <a:xfrm>
            <a:off x="304800" y="1981200"/>
            <a:ext cx="4191000" cy="4572000"/>
          </a:xfrm>
        </p:spPr>
        <p:txBody>
          <a:bodyPr/>
          <a:lstStyle/>
          <a:p>
            <a:pPr>
              <a:lnSpc>
                <a:spcPct val="90000"/>
              </a:lnSpc>
            </a:pPr>
            <a:r>
              <a:rPr lang="en-US" altLang="en-US">
                <a:solidFill>
                  <a:schemeClr val="accent2"/>
                </a:solidFill>
                <a:latin typeface="Arial" charset="0"/>
              </a:rPr>
              <a:t>The first &amp; last subject in this passage is love</a:t>
            </a:r>
            <a:r>
              <a:rPr lang="en-US" altLang="en-US">
                <a:latin typeface="Arial" charset="0"/>
              </a:rPr>
              <a:t>,  but what most translations miss         is the definite article in front of ‘love”:</a:t>
            </a:r>
          </a:p>
          <a:p>
            <a:pPr>
              <a:lnSpc>
                <a:spcPct val="90000"/>
              </a:lnSpc>
            </a:pPr>
            <a:r>
              <a:rPr lang="en-US" altLang="en-US">
                <a:latin typeface="Arial" charset="0"/>
              </a:rPr>
              <a:t>It is </a:t>
            </a:r>
            <a:r>
              <a:rPr lang="en-US" altLang="en-US">
                <a:solidFill>
                  <a:schemeClr val="accent2"/>
                </a:solidFill>
                <a:latin typeface="Arial" charset="0"/>
              </a:rPr>
              <a:t>“the love” - that specific love that is Paul’s focal point</a:t>
            </a:r>
            <a:r>
              <a:rPr lang="en-US" altLang="en-US">
                <a:latin typeface="Arial" charset="0"/>
              </a:rPr>
              <a:t>.  </a:t>
            </a:r>
          </a:p>
        </p:txBody>
      </p:sp>
      <p:sp>
        <p:nvSpPr>
          <p:cNvPr id="56325"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56326"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sp>
        <p:nvSpPr>
          <p:cNvPr id="56330" name="WordArt 10"/>
          <p:cNvSpPr>
            <a:spLocks noChangeArrowheads="1" noChangeShapeType="1" noTextEdit="1"/>
          </p:cNvSpPr>
          <p:nvPr/>
        </p:nvSpPr>
        <p:spPr bwMode="auto">
          <a:xfrm>
            <a:off x="4572000" y="2057400"/>
            <a:ext cx="4114800" cy="4410075"/>
          </a:xfrm>
          <a:prstGeom prst="rect">
            <a:avLst/>
          </a:prstGeom>
        </p:spPr>
        <p:txBody>
          <a:bodyPr wrap="none" fromWordArt="1">
            <a:prstTxWarp prst="textSlantUp">
              <a:avLst>
                <a:gd name="adj" fmla="val 32056"/>
              </a:avLst>
            </a:prstTxWarp>
          </a:bodyPr>
          <a:lstStyle/>
          <a:p>
            <a:pPr algn="ctr"/>
            <a:r>
              <a:rPr lang="en-US" sz="9600" kern="10">
                <a:ln w="9525">
                  <a:solidFill>
                    <a:srgbClr val="CC99FF"/>
                  </a:solidFill>
                  <a:round/>
                  <a:headEnd/>
                  <a:tailEnd/>
                </a:ln>
                <a:gradFill rotWithShape="0">
                  <a:gsLst>
                    <a:gs pos="0">
                      <a:srgbClr val="6600CC"/>
                    </a:gs>
                    <a:gs pos="100000">
                      <a:srgbClr val="CC00CC"/>
                    </a:gs>
                  </a:gsLst>
                  <a:lin ang="5400000" scaled="1"/>
                </a:gradFill>
                <a:effectLst>
                  <a:outerShdw blurRad="63500" dist="53882" dir="2700000" algn="ctr" rotWithShape="0">
                    <a:srgbClr val="9999FF">
                      <a:alpha val="74998"/>
                    </a:srgbClr>
                  </a:outerShdw>
                </a:effectLst>
                <a:latin typeface="Impact" charset="0"/>
                <a:ea typeface="Impact" charset="0"/>
                <a:cs typeface="Impact" charset="0"/>
              </a:rPr>
              <a:t>The LOVE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ox(out)">
                                      <p:cBhvr>
                                        <p:cTn id="7" dur="500"/>
                                        <p:tgtEl>
                                          <p:spTgt spid="563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box(out)">
                                      <p:cBhvr>
                                        <p:cTn id="12" dur="500"/>
                                        <p:tgtEl>
                                          <p:spTgt spid="563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878" name="Object 6"/>
          <p:cNvGraphicFramePr>
            <a:graphicFrameLocks noChangeAspect="1"/>
          </p:cNvGraphicFramePr>
          <p:nvPr/>
        </p:nvGraphicFramePr>
        <p:xfrm>
          <a:off x="0" y="7938"/>
          <a:ext cx="8686800" cy="6850062"/>
        </p:xfrm>
        <a:graphic>
          <a:graphicData uri="http://schemas.openxmlformats.org/presentationml/2006/ole">
            <mc:AlternateContent xmlns:mc="http://schemas.openxmlformats.org/markup-compatibility/2006">
              <mc:Choice xmlns:v="urn:schemas-microsoft-com:vml" Requires="v">
                <p:oleObj spid="_x0000_s207886" name="Worksheet" r:id="rId3" imgW="4591350" imgH="4391384" progId="Excel.Sheet.8">
                  <p:embed/>
                </p:oleObj>
              </mc:Choice>
              <mc:Fallback>
                <p:oleObj name="Worksheet" r:id="rId3" imgW="4591350" imgH="4391384" progId="Excel.Shee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86868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7879" name="Text Box 7"/>
          <p:cNvSpPr txBox="1">
            <a:spLocks noChangeArrowheads="1"/>
          </p:cNvSpPr>
          <p:nvPr/>
        </p:nvSpPr>
        <p:spPr bwMode="auto">
          <a:xfrm>
            <a:off x="5257800" y="3084493"/>
            <a:ext cx="3886200" cy="954107"/>
          </a:xfrm>
          <a:prstGeom prst="rect">
            <a:avLst/>
          </a:prstGeom>
          <a:solidFill>
            <a:srgbClr val="FFFFCC"/>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800" dirty="0">
                <a:solidFill>
                  <a:schemeClr val="accent2"/>
                </a:solidFill>
                <a:latin typeface="Arial" charset="0"/>
              </a:rPr>
              <a:t>Are these </a:t>
            </a:r>
            <a:r>
              <a:rPr lang="en-US" altLang="en-US" sz="2800" b="1" i="1" dirty="0">
                <a:solidFill>
                  <a:schemeClr val="accent2"/>
                </a:solidFill>
                <a:latin typeface="Arial" charset="0"/>
              </a:rPr>
              <a:t>all</a:t>
            </a:r>
            <a:r>
              <a:rPr lang="en-US" altLang="en-US" sz="2800" dirty="0">
                <a:solidFill>
                  <a:schemeClr val="accent2"/>
                </a:solidFill>
                <a:latin typeface="Arial" charset="0"/>
              </a:rPr>
              <a:t> of             the spiritual gifts?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sz="3600">
                <a:solidFill>
                  <a:schemeClr val="accent2"/>
                </a:solidFill>
                <a:latin typeface="Arial" charset="0"/>
              </a:rPr>
              <a:t>The love never falls off or ends</a:t>
            </a:r>
          </a:p>
        </p:txBody>
      </p:sp>
      <p:sp>
        <p:nvSpPr>
          <p:cNvPr id="103428" name="Rectangle 4"/>
          <p:cNvSpPr>
            <a:spLocks noGrp="1" noChangeArrowheads="1"/>
          </p:cNvSpPr>
          <p:nvPr>
            <p:ph type="body" sz="half" idx="2"/>
          </p:nvPr>
        </p:nvSpPr>
        <p:spPr>
          <a:xfrm>
            <a:off x="4648200" y="1981200"/>
            <a:ext cx="4267200" cy="4724400"/>
          </a:xfrm>
        </p:spPr>
        <p:txBody>
          <a:bodyPr/>
          <a:lstStyle/>
          <a:p>
            <a:pPr>
              <a:lnSpc>
                <a:spcPct val="90000"/>
              </a:lnSpc>
            </a:pPr>
            <a:r>
              <a:rPr lang="en-US" altLang="en-US">
                <a:latin typeface="Arial" charset="0"/>
              </a:rPr>
              <a:t>Paul’s point is </a:t>
            </a:r>
            <a:r>
              <a:rPr lang="en-US" altLang="en-US">
                <a:solidFill>
                  <a:schemeClr val="accent2"/>
                </a:solidFill>
                <a:latin typeface="Arial" charset="0"/>
              </a:rPr>
              <a:t>not that love doesn’t fail (versus</a:t>
            </a:r>
            <a:r>
              <a:rPr lang="en-US" altLang="en-US" sz="2400">
                <a:solidFill>
                  <a:schemeClr val="accent2"/>
                </a:solidFill>
                <a:latin typeface="Arial" charset="0"/>
              </a:rPr>
              <a:t> </a:t>
            </a:r>
            <a:r>
              <a:rPr lang="en-US" altLang="en-US">
                <a:solidFill>
                  <a:schemeClr val="accent2"/>
                </a:solidFill>
                <a:latin typeface="Arial" charset="0"/>
              </a:rPr>
              <a:t>succeeding), but love never ends.</a:t>
            </a:r>
          </a:p>
          <a:p>
            <a:pPr>
              <a:lnSpc>
                <a:spcPct val="90000"/>
              </a:lnSpc>
            </a:pPr>
            <a:r>
              <a:rPr lang="en-US" altLang="en-US">
                <a:solidFill>
                  <a:schemeClr val="bg1"/>
                </a:solidFill>
                <a:latin typeface="Arial" charset="0"/>
              </a:rPr>
              <a:t>We’re going to see that the other things in this passage do:</a:t>
            </a:r>
          </a:p>
          <a:p>
            <a:pPr>
              <a:lnSpc>
                <a:spcPct val="90000"/>
              </a:lnSpc>
            </a:pPr>
            <a:r>
              <a:rPr lang="en-US" altLang="en-US">
                <a:solidFill>
                  <a:schemeClr val="bg1"/>
                </a:solidFill>
                <a:latin typeface="Arial" charset="0"/>
              </a:rPr>
              <a:t>Faith, hope, gifts of tongues, prophecy  &amp;</a:t>
            </a:r>
            <a:r>
              <a:rPr lang="en-US" altLang="en-US" sz="2000">
                <a:solidFill>
                  <a:schemeClr val="bg1"/>
                </a:solidFill>
                <a:latin typeface="Arial" charset="0"/>
              </a:rPr>
              <a:t> </a:t>
            </a:r>
            <a:r>
              <a:rPr lang="en-US" altLang="en-US">
                <a:solidFill>
                  <a:schemeClr val="bg1"/>
                </a:solidFill>
                <a:latin typeface="Arial" charset="0"/>
              </a:rPr>
              <a:t>knowledge all end.   </a:t>
            </a:r>
          </a:p>
        </p:txBody>
      </p:sp>
      <p:sp>
        <p:nvSpPr>
          <p:cNvPr id="103429"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103430"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pic>
        <p:nvPicPr>
          <p:cNvPr id="103431" name="Picture 7" descr="http://www.inglebygallery.com/images/uploaded/artistimages/magick.php/1218565695_David-Austen---The-End-of-Love-2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2057400"/>
            <a:ext cx="4206875" cy="4495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3433" name="Picture 9" descr="C:\Images\line ou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133600"/>
            <a:ext cx="41148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03434" name="Picture 10" descr="C:\Images\Crucifixion 3 crosses.jpg"/>
          <p:cNvPicPr>
            <a:picLocks noChangeAspect="1" noChangeArrowheads="1"/>
          </p:cNvPicPr>
          <p:nvPr/>
        </p:nvPicPr>
        <p:blipFill>
          <a:blip r:embed="rId6">
            <a:extLst>
              <a:ext uri="{28A0092B-C50C-407E-A947-70E740481C1C}">
                <a14:useLocalDpi xmlns:a14="http://schemas.microsoft.com/office/drawing/2010/main" val="0"/>
              </a:ext>
            </a:extLst>
          </a:blip>
          <a:srcRect l="36586" r="19511" b="51852"/>
          <a:stretch>
            <a:fillRect/>
          </a:stretch>
        </p:blipFill>
        <p:spPr bwMode="auto">
          <a:xfrm>
            <a:off x="5105400" y="3886200"/>
            <a:ext cx="361315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03433"/>
                                        </p:tgtEl>
                                        <p:attrNameLst>
                                          <p:attrName>style.visibility</p:attrName>
                                        </p:attrNameLst>
                                      </p:cBhvr>
                                      <p:to>
                                        <p:strVal val="visible"/>
                                      </p:to>
                                    </p:set>
                                    <p:anim calcmode="lin" valueType="num">
                                      <p:cBhvr additive="base">
                                        <p:cTn id="7" dur="500" fill="hold"/>
                                        <p:tgtEl>
                                          <p:spTgt spid="103433"/>
                                        </p:tgtEl>
                                        <p:attrNameLst>
                                          <p:attrName>ppt_x</p:attrName>
                                        </p:attrNameLst>
                                      </p:cBhvr>
                                      <p:tavLst>
                                        <p:tav tm="0">
                                          <p:val>
                                            <p:strVal val="#ppt_x"/>
                                          </p:val>
                                        </p:tav>
                                        <p:tav tm="100000">
                                          <p:val>
                                            <p:strVal val="#ppt_x"/>
                                          </p:val>
                                        </p:tav>
                                      </p:tavLst>
                                    </p:anim>
                                    <p:anim calcmode="lin" valueType="num">
                                      <p:cBhvr additive="base">
                                        <p:cTn id="8" dur="500" fill="hold"/>
                                        <p:tgtEl>
                                          <p:spTgt spid="10343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03434"/>
                                        </p:tgtEl>
                                        <p:attrNameLst>
                                          <p:attrName>style.visibility</p:attrName>
                                        </p:attrNameLst>
                                      </p:cBhvr>
                                      <p:to>
                                        <p:strVal val="visible"/>
                                      </p:to>
                                    </p:set>
                                    <p:anim calcmode="lin" valueType="num">
                                      <p:cBhvr additive="base">
                                        <p:cTn id="13" dur="500" fill="hold"/>
                                        <p:tgtEl>
                                          <p:spTgt spid="103434"/>
                                        </p:tgtEl>
                                        <p:attrNameLst>
                                          <p:attrName>ppt_x</p:attrName>
                                        </p:attrNameLst>
                                      </p:cBhvr>
                                      <p:tavLst>
                                        <p:tav tm="0">
                                          <p:val>
                                            <p:strVal val="1+#ppt_w/2"/>
                                          </p:val>
                                        </p:tav>
                                        <p:tav tm="100000">
                                          <p:val>
                                            <p:strVal val="#ppt_x"/>
                                          </p:val>
                                        </p:tav>
                                      </p:tavLst>
                                    </p:anim>
                                    <p:anim calcmode="lin" valueType="num">
                                      <p:cBhvr additive="base">
                                        <p:cTn id="14" dur="500" fill="hold"/>
                                        <p:tgtEl>
                                          <p:spTgt spid="1034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ltLang="en-US" sz="3600">
                <a:solidFill>
                  <a:schemeClr val="accent2"/>
                </a:solidFill>
                <a:latin typeface="Arial" charset="0"/>
              </a:rPr>
              <a:t>The love never falls off or ends</a:t>
            </a:r>
          </a:p>
        </p:txBody>
      </p:sp>
      <p:sp>
        <p:nvSpPr>
          <p:cNvPr id="208899" name="Rectangle 3"/>
          <p:cNvSpPr>
            <a:spLocks noGrp="1" noChangeArrowheads="1"/>
          </p:cNvSpPr>
          <p:nvPr>
            <p:ph type="body" sz="half" idx="2"/>
          </p:nvPr>
        </p:nvSpPr>
        <p:spPr>
          <a:xfrm>
            <a:off x="4648200" y="1981200"/>
            <a:ext cx="4267200" cy="4724400"/>
          </a:xfrm>
        </p:spPr>
        <p:txBody>
          <a:bodyPr/>
          <a:lstStyle/>
          <a:p>
            <a:pPr>
              <a:lnSpc>
                <a:spcPct val="90000"/>
              </a:lnSpc>
            </a:pPr>
            <a:r>
              <a:rPr lang="en-US" altLang="en-US">
                <a:latin typeface="Arial" charset="0"/>
              </a:rPr>
              <a:t>Paul’s point is </a:t>
            </a:r>
            <a:r>
              <a:rPr lang="en-US" altLang="en-US">
                <a:solidFill>
                  <a:schemeClr val="accent2"/>
                </a:solidFill>
                <a:latin typeface="Arial" charset="0"/>
              </a:rPr>
              <a:t>not that love doesn’t fail (versus</a:t>
            </a:r>
            <a:r>
              <a:rPr lang="en-US" altLang="en-US" sz="2400">
                <a:solidFill>
                  <a:schemeClr val="accent2"/>
                </a:solidFill>
                <a:latin typeface="Arial" charset="0"/>
              </a:rPr>
              <a:t> </a:t>
            </a:r>
            <a:r>
              <a:rPr lang="en-US" altLang="en-US">
                <a:solidFill>
                  <a:schemeClr val="accent2"/>
                </a:solidFill>
                <a:latin typeface="Arial" charset="0"/>
              </a:rPr>
              <a:t>succeeding), but love never ends.</a:t>
            </a:r>
          </a:p>
          <a:p>
            <a:pPr>
              <a:lnSpc>
                <a:spcPct val="90000"/>
              </a:lnSpc>
            </a:pPr>
            <a:r>
              <a:rPr lang="en-US" altLang="en-US">
                <a:latin typeface="Arial" charset="0"/>
              </a:rPr>
              <a:t>We’re going to see that </a:t>
            </a:r>
            <a:r>
              <a:rPr lang="en-US" altLang="en-US">
                <a:solidFill>
                  <a:schemeClr val="accent2"/>
                </a:solidFill>
                <a:latin typeface="Arial" charset="0"/>
              </a:rPr>
              <a:t>the other things in this passage do:</a:t>
            </a:r>
          </a:p>
          <a:p>
            <a:pPr>
              <a:lnSpc>
                <a:spcPct val="90000"/>
              </a:lnSpc>
            </a:pPr>
            <a:r>
              <a:rPr lang="en-US" altLang="en-US">
                <a:solidFill>
                  <a:schemeClr val="accent2"/>
                </a:solidFill>
                <a:latin typeface="Arial" charset="0"/>
              </a:rPr>
              <a:t>Faith, hope, gifts of tongues, prophecy  &amp;</a:t>
            </a:r>
            <a:r>
              <a:rPr lang="en-US" altLang="en-US" sz="2000">
                <a:solidFill>
                  <a:schemeClr val="accent2"/>
                </a:solidFill>
                <a:latin typeface="Arial" charset="0"/>
              </a:rPr>
              <a:t> </a:t>
            </a:r>
            <a:r>
              <a:rPr lang="en-US" altLang="en-US">
                <a:solidFill>
                  <a:schemeClr val="accent2"/>
                </a:solidFill>
                <a:latin typeface="Arial" charset="0"/>
              </a:rPr>
              <a:t>knowledge all end.   </a:t>
            </a:r>
          </a:p>
        </p:txBody>
      </p:sp>
      <p:sp>
        <p:nvSpPr>
          <p:cNvPr id="208900" name="Text Box 4"/>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208901" name="Text Box 5"/>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pic>
        <p:nvPicPr>
          <p:cNvPr id="208902" name="Picture 6" descr="http://www.inglebygallery.com/images/uploaded/artistimages/magick.php/1218565695_David-Austen---The-End-of-Love-2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057400"/>
            <a:ext cx="4206875" cy="4495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8903" name="Picture 7" descr="C:\Images\line ou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33600"/>
            <a:ext cx="4114800"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09600" y="1066800"/>
            <a:ext cx="7772400" cy="1143000"/>
          </a:xfrm>
        </p:spPr>
        <p:txBody>
          <a:bodyPr/>
          <a:lstStyle/>
          <a:p>
            <a:r>
              <a:rPr lang="en-US" altLang="en-US" sz="3600">
                <a:solidFill>
                  <a:schemeClr val="accent2"/>
                </a:solidFill>
                <a:latin typeface="Arial" charset="0"/>
              </a:rPr>
              <a:t>Eutychus </a:t>
            </a:r>
            <a:r>
              <a:rPr lang="en-US" altLang="en-US" sz="3600" b="1" i="1">
                <a:solidFill>
                  <a:schemeClr val="accent2"/>
                </a:solidFill>
                <a:latin typeface="Arial" charset="0"/>
              </a:rPr>
              <a:t>fell </a:t>
            </a:r>
            <a:r>
              <a:rPr lang="en-US" altLang="en-US" sz="3600">
                <a:solidFill>
                  <a:schemeClr val="accent2"/>
                </a:solidFill>
                <a:latin typeface="Arial" charset="0"/>
              </a:rPr>
              <a:t>out of                           the third story window (Acts 20:9)</a:t>
            </a:r>
          </a:p>
        </p:txBody>
      </p:sp>
      <p:pic>
        <p:nvPicPr>
          <p:cNvPr id="86019" name="Picture 3" descr="C:\Images\paul_eutychi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438400"/>
            <a:ext cx="5181600" cy="40243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6020" name="Text Box 4"/>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600">
                <a:latin typeface="Arial" charset="0"/>
              </a:rPr>
              <a:t>“Love never </a:t>
            </a:r>
            <a:r>
              <a:rPr lang="en-US" altLang="en-US" sz="3600" b="1" i="1">
                <a:latin typeface="Arial" charset="0"/>
              </a:rPr>
              <a:t>fails</a:t>
            </a:r>
            <a:r>
              <a:rPr lang="en-US" altLang="en-US" sz="3600">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 calcmode="lin" valueType="num">
                                      <p:cBhvr additive="base">
                                        <p:cTn id="7" dur="500" fill="hold"/>
                                        <p:tgtEl>
                                          <p:spTgt spid="860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86019"/>
                                        </p:tgtEl>
                                        <p:attrNameLst>
                                          <p:attrName>style.visibility</p:attrName>
                                        </p:attrNameLst>
                                      </p:cBhvr>
                                      <p:to>
                                        <p:strVal val="visible"/>
                                      </p:to>
                                    </p:set>
                                    <p:anim calcmode="lin" valueType="num">
                                      <p:cBhvr additive="base">
                                        <p:cTn id="13" dur="500" fill="hold"/>
                                        <p:tgtEl>
                                          <p:spTgt spid="86019"/>
                                        </p:tgtEl>
                                        <p:attrNameLst>
                                          <p:attrName>ppt_x</p:attrName>
                                        </p:attrNameLst>
                                      </p:cBhvr>
                                      <p:tavLst>
                                        <p:tav tm="0">
                                          <p:val>
                                            <p:strVal val="1+#ppt_w/2"/>
                                          </p:val>
                                        </p:tav>
                                        <p:tav tm="100000">
                                          <p:val>
                                            <p:strVal val="#ppt_x"/>
                                          </p:val>
                                        </p:tav>
                                      </p:tavLst>
                                    </p:anim>
                                    <p:anim calcmode="lin" valueType="num">
                                      <p:cBhvr additive="base">
                                        <p:cTn id="14" dur="500" fill="hold"/>
                                        <p:tgtEl>
                                          <p:spTgt spid="860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0"/>
            <a:ext cx="7772400" cy="685800"/>
          </a:xfrm>
        </p:spPr>
        <p:txBody>
          <a:bodyPr/>
          <a:lstStyle/>
          <a:p>
            <a:r>
              <a:rPr lang="en-US" altLang="en-US" sz="3200">
                <a:solidFill>
                  <a:schemeClr val="accent2"/>
                </a:solidFill>
                <a:latin typeface="Arial" charset="0"/>
              </a:rPr>
              <a:t>1 Corinthians 13:8,13</a:t>
            </a:r>
          </a:p>
        </p:txBody>
      </p:sp>
      <p:sp>
        <p:nvSpPr>
          <p:cNvPr id="105475" name="Line 3"/>
          <p:cNvSpPr>
            <a:spLocks noChangeShapeType="1"/>
          </p:cNvSpPr>
          <p:nvPr/>
        </p:nvSpPr>
        <p:spPr bwMode="auto">
          <a:xfrm>
            <a:off x="762000" y="1371600"/>
            <a:ext cx="77724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5476" name="Line 4"/>
          <p:cNvSpPr>
            <a:spLocks noChangeShapeType="1"/>
          </p:cNvSpPr>
          <p:nvPr/>
        </p:nvSpPr>
        <p:spPr bwMode="auto">
          <a:xfrm>
            <a:off x="685800" y="2286000"/>
            <a:ext cx="5638800" cy="0"/>
          </a:xfrm>
          <a:prstGeom prst="line">
            <a:avLst/>
          </a:prstGeom>
          <a:noFill/>
          <a:ln w="762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5477" name="Line 5"/>
          <p:cNvSpPr>
            <a:spLocks noChangeShapeType="1"/>
          </p:cNvSpPr>
          <p:nvPr/>
        </p:nvSpPr>
        <p:spPr bwMode="auto">
          <a:xfrm>
            <a:off x="685800" y="3048000"/>
            <a:ext cx="56388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5478" name="Text Box 6"/>
          <p:cNvSpPr txBox="1">
            <a:spLocks noChangeArrowheads="1"/>
          </p:cNvSpPr>
          <p:nvPr/>
        </p:nvSpPr>
        <p:spPr bwMode="auto">
          <a:xfrm>
            <a:off x="685800" y="1401762"/>
            <a:ext cx="266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dirty="0">
                <a:latin typeface="Arial" charset="0"/>
              </a:rPr>
              <a:t>Love</a:t>
            </a:r>
          </a:p>
        </p:txBody>
      </p:sp>
      <p:sp>
        <p:nvSpPr>
          <p:cNvPr id="105479" name="Text Box 7"/>
          <p:cNvSpPr txBox="1">
            <a:spLocks noChangeArrowheads="1"/>
          </p:cNvSpPr>
          <p:nvPr/>
        </p:nvSpPr>
        <p:spPr bwMode="auto">
          <a:xfrm>
            <a:off x="685800" y="23622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Faith</a:t>
            </a:r>
          </a:p>
        </p:txBody>
      </p:sp>
      <p:sp>
        <p:nvSpPr>
          <p:cNvPr id="105480" name="Text Box 8"/>
          <p:cNvSpPr txBox="1">
            <a:spLocks noChangeArrowheads="1"/>
          </p:cNvSpPr>
          <p:nvPr/>
        </p:nvSpPr>
        <p:spPr bwMode="auto">
          <a:xfrm>
            <a:off x="685800" y="3200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Hope</a:t>
            </a:r>
          </a:p>
        </p:txBody>
      </p:sp>
      <p:sp>
        <p:nvSpPr>
          <p:cNvPr id="105481" name="Line 9"/>
          <p:cNvSpPr>
            <a:spLocks noChangeShapeType="1"/>
          </p:cNvSpPr>
          <p:nvPr/>
        </p:nvSpPr>
        <p:spPr bwMode="auto">
          <a:xfrm>
            <a:off x="6324600" y="2286000"/>
            <a:ext cx="0" cy="137160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5482" name="Text Box 10"/>
          <p:cNvSpPr txBox="1">
            <a:spLocks noChangeArrowheads="1"/>
          </p:cNvSpPr>
          <p:nvPr/>
        </p:nvSpPr>
        <p:spPr bwMode="auto">
          <a:xfrm>
            <a:off x="685800" y="685800"/>
            <a:ext cx="708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sym typeface="Wingdings 3" charset="2"/>
              </a:rPr>
              <a:t></a:t>
            </a:r>
            <a:r>
              <a:rPr lang="en-US" altLang="en-US" sz="3200">
                <a:latin typeface="Arial" charset="0"/>
              </a:rPr>
              <a:t> Now these remain, but……</a:t>
            </a:r>
            <a:r>
              <a:rPr lang="en-US" altLang="en-US" sz="3200">
                <a:latin typeface="Arial" charset="0"/>
                <a:sym typeface="Wingdings 3" charset="2"/>
              </a:rPr>
              <a:t></a:t>
            </a:r>
          </a:p>
        </p:txBody>
      </p:sp>
      <p:sp>
        <p:nvSpPr>
          <p:cNvPr id="105483" name="Text Box 11"/>
          <p:cNvSpPr txBox="1">
            <a:spLocks noChangeArrowheads="1"/>
          </p:cNvSpPr>
          <p:nvPr/>
        </p:nvSpPr>
        <p:spPr bwMode="auto">
          <a:xfrm>
            <a:off x="3429000" y="1401762"/>
            <a:ext cx="289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200" dirty="0">
                <a:latin typeface="Arial" charset="0"/>
              </a:rPr>
              <a:t>never falls off </a:t>
            </a:r>
          </a:p>
        </p:txBody>
      </p:sp>
      <p:sp>
        <p:nvSpPr>
          <p:cNvPr id="105484" name="Text Box 12"/>
          <p:cNvSpPr txBox="1">
            <a:spLocks noChangeArrowheads="1"/>
          </p:cNvSpPr>
          <p:nvPr/>
        </p:nvSpPr>
        <p:spPr bwMode="auto">
          <a:xfrm>
            <a:off x="6477000" y="2057400"/>
            <a:ext cx="23622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5000"/>
              </a:lnSpc>
              <a:spcBef>
                <a:spcPct val="50000"/>
              </a:spcBef>
            </a:pPr>
            <a:r>
              <a:rPr lang="en-US" altLang="en-US" sz="3200">
                <a:latin typeface="Arial" charset="0"/>
              </a:rPr>
              <a:t>both fall         off when fulfilled by seeing Him</a:t>
            </a:r>
          </a:p>
        </p:txBody>
      </p:sp>
      <p:sp>
        <p:nvSpPr>
          <p:cNvPr id="105485" name="Rectangle 13"/>
          <p:cNvSpPr>
            <a:spLocks noGrp="1" noChangeArrowheads="1"/>
          </p:cNvSpPr>
          <p:nvPr>
            <p:ph type="body" sz="half" idx="1"/>
          </p:nvPr>
        </p:nvSpPr>
        <p:spPr>
          <a:xfrm>
            <a:off x="304800" y="3962400"/>
            <a:ext cx="4267200" cy="2895600"/>
          </a:xfrm>
          <a:noFill/>
          <a:ln/>
        </p:spPr>
        <p:txBody>
          <a:bodyPr/>
          <a:lstStyle/>
          <a:p>
            <a:pPr>
              <a:lnSpc>
                <a:spcPct val="90000"/>
              </a:lnSpc>
            </a:pPr>
            <a:r>
              <a:rPr lang="en-US" altLang="en-US">
                <a:solidFill>
                  <a:schemeClr val="accent2"/>
                </a:solidFill>
                <a:latin typeface="Arial" charset="0"/>
              </a:rPr>
              <a:t>Love never ‘falls off’ in time</a:t>
            </a:r>
            <a:r>
              <a:rPr lang="en-US" altLang="en-US">
                <a:latin typeface="Arial" charset="0"/>
              </a:rPr>
              <a:t>, </a:t>
            </a:r>
            <a:r>
              <a:rPr lang="en-US" altLang="en-US" b="1">
                <a:latin typeface="Arial" charset="0"/>
              </a:rPr>
              <a:t>but</a:t>
            </a:r>
            <a:r>
              <a:rPr lang="en-US" altLang="en-US">
                <a:latin typeface="Arial" charset="0"/>
              </a:rPr>
              <a:t> </a:t>
            </a:r>
            <a:r>
              <a:rPr lang="en-US" altLang="en-US">
                <a:solidFill>
                  <a:schemeClr val="accent2"/>
                </a:solidFill>
                <a:latin typeface="Arial" charset="0"/>
              </a:rPr>
              <a:t>faith &amp; hope both ‘fall off’.</a:t>
            </a:r>
          </a:p>
          <a:p>
            <a:pPr>
              <a:lnSpc>
                <a:spcPct val="90000"/>
              </a:lnSpc>
            </a:pPr>
            <a:r>
              <a:rPr lang="en-US" altLang="en-US">
                <a:latin typeface="Arial" charset="0"/>
              </a:rPr>
              <a:t>Right now </a:t>
            </a:r>
            <a:r>
              <a:rPr lang="en-US" altLang="en-US">
                <a:solidFill>
                  <a:schemeClr val="accent2"/>
                </a:solidFill>
                <a:latin typeface="Arial" charset="0"/>
              </a:rPr>
              <a:t>faith, hope &amp; love all remain</a:t>
            </a:r>
            <a:r>
              <a:rPr lang="en-US" altLang="en-US">
                <a:latin typeface="Arial" charset="0"/>
              </a:rPr>
              <a:t> with us.</a:t>
            </a:r>
          </a:p>
        </p:txBody>
      </p:sp>
      <p:sp>
        <p:nvSpPr>
          <p:cNvPr id="105486" name="Rectangle 14"/>
          <p:cNvSpPr>
            <a:spLocks noGrp="1" noChangeArrowheads="1"/>
          </p:cNvSpPr>
          <p:nvPr>
            <p:ph type="body" sz="half" idx="2"/>
          </p:nvPr>
        </p:nvSpPr>
        <p:spPr>
          <a:xfrm>
            <a:off x="4495800" y="3962400"/>
            <a:ext cx="4495800" cy="2895600"/>
          </a:xfrm>
          <a:noFill/>
          <a:ln/>
        </p:spPr>
        <p:txBody>
          <a:bodyPr/>
          <a:lstStyle/>
          <a:p>
            <a:pPr>
              <a:lnSpc>
                <a:spcPct val="90000"/>
              </a:lnSpc>
            </a:pPr>
            <a:r>
              <a:rPr lang="en-US" altLang="en-US">
                <a:latin typeface="Arial" charset="0"/>
              </a:rPr>
              <a:t>But </a:t>
            </a:r>
            <a:r>
              <a:rPr lang="en-US" altLang="en-US">
                <a:solidFill>
                  <a:schemeClr val="accent2"/>
                </a:solidFill>
                <a:latin typeface="Arial" charset="0"/>
              </a:rPr>
              <a:t>faith meets its end</a:t>
            </a:r>
            <a:r>
              <a:rPr lang="en-US" altLang="en-US">
                <a:latin typeface="Arial" charset="0"/>
              </a:rPr>
              <a:t> in: 2 Cor. 5:7;           1 Peter 1:8,9; Heb. 12:2, &amp; </a:t>
            </a:r>
            <a:r>
              <a:rPr lang="en-US" altLang="en-US">
                <a:solidFill>
                  <a:schemeClr val="accent2"/>
                </a:solidFill>
                <a:latin typeface="Arial" charset="0"/>
              </a:rPr>
              <a:t>hope is fulfilled</a:t>
            </a:r>
            <a:r>
              <a:rPr lang="en-US" altLang="en-US">
                <a:latin typeface="Arial" charset="0"/>
              </a:rPr>
              <a:t> in: Acts 23:6; 26:6; Romans 8:2.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5485">
                                            <p:txEl>
                                              <p:pRg st="0" end="0"/>
                                            </p:txEl>
                                          </p:spTgt>
                                        </p:tgtEl>
                                        <p:attrNameLst>
                                          <p:attrName>style.visibility</p:attrName>
                                        </p:attrNameLst>
                                      </p:cBhvr>
                                      <p:to>
                                        <p:strVal val="visible"/>
                                      </p:to>
                                    </p:set>
                                    <p:animEffect transition="in" filter="box(out)">
                                      <p:cBhvr>
                                        <p:cTn id="7" dur="500"/>
                                        <p:tgtEl>
                                          <p:spTgt spid="10548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5485">
                                            <p:txEl>
                                              <p:pRg st="1" end="1"/>
                                            </p:txEl>
                                          </p:spTgt>
                                        </p:tgtEl>
                                        <p:attrNameLst>
                                          <p:attrName>style.visibility</p:attrName>
                                        </p:attrNameLst>
                                      </p:cBhvr>
                                      <p:to>
                                        <p:strVal val="visible"/>
                                      </p:to>
                                    </p:set>
                                    <p:animEffect transition="in" filter="box(out)">
                                      <p:cBhvr>
                                        <p:cTn id="12" dur="500"/>
                                        <p:tgtEl>
                                          <p:spTgt spid="10548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5486">
                                            <p:txEl>
                                              <p:pRg st="0" end="0"/>
                                            </p:txEl>
                                          </p:spTgt>
                                        </p:tgtEl>
                                        <p:attrNameLst>
                                          <p:attrName>style.visibility</p:attrName>
                                        </p:attrNameLst>
                                      </p:cBhvr>
                                      <p:to>
                                        <p:strVal val="visible"/>
                                      </p:to>
                                    </p:set>
                                    <p:animEffect transition="in" filter="box(out)">
                                      <p:cBhvr>
                                        <p:cTn id="17" dur="500"/>
                                        <p:tgtEl>
                                          <p:spTgt spid="105486">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5" grpId="0" build="p" autoUpdateAnimBg="0"/>
      <p:bldP spid="105486"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z="3600">
                <a:solidFill>
                  <a:schemeClr val="accent2"/>
                </a:solidFill>
                <a:latin typeface="Arial" charset="0"/>
              </a:rPr>
              <a:t>The spiritual gifts of                            prophecy &amp; knowledge</a:t>
            </a:r>
            <a:r>
              <a:rPr lang="en-US" altLang="en-US" sz="3600">
                <a:solidFill>
                  <a:schemeClr val="tx1"/>
                </a:solidFill>
                <a:latin typeface="Arial" charset="0"/>
              </a:rPr>
              <a:t> </a:t>
            </a:r>
          </a:p>
        </p:txBody>
      </p:sp>
      <p:sp>
        <p:nvSpPr>
          <p:cNvPr id="58371" name="Rectangle 3"/>
          <p:cNvSpPr>
            <a:spLocks noGrp="1" noChangeArrowheads="1"/>
          </p:cNvSpPr>
          <p:nvPr>
            <p:ph type="body" sz="half" idx="1"/>
          </p:nvPr>
        </p:nvSpPr>
        <p:spPr>
          <a:xfrm>
            <a:off x="304800" y="1981200"/>
            <a:ext cx="4191000" cy="4572000"/>
          </a:xfrm>
        </p:spPr>
        <p:txBody>
          <a:bodyPr/>
          <a:lstStyle/>
          <a:p>
            <a:pPr>
              <a:lnSpc>
                <a:spcPct val="90000"/>
              </a:lnSpc>
            </a:pPr>
            <a:r>
              <a:rPr lang="en-US" altLang="en-US">
                <a:latin typeface="Arial" charset="0"/>
              </a:rPr>
              <a:t>Both </a:t>
            </a:r>
            <a:r>
              <a:rPr lang="en-US" altLang="en-US">
                <a:solidFill>
                  <a:schemeClr val="accent2"/>
                </a:solidFill>
                <a:latin typeface="Arial" charset="0"/>
              </a:rPr>
              <a:t>the spiritual gifts of prophecy    &amp; of knowledge          will be done away</a:t>
            </a:r>
            <a:r>
              <a:rPr lang="en-US" altLang="en-US">
                <a:latin typeface="Arial" charset="0"/>
              </a:rPr>
              <a:t> from an outside event or action.</a:t>
            </a:r>
          </a:p>
          <a:p>
            <a:pPr>
              <a:lnSpc>
                <a:spcPct val="90000"/>
              </a:lnSpc>
            </a:pPr>
            <a:r>
              <a:rPr lang="en-US" altLang="en-US">
                <a:latin typeface="Arial" charset="0"/>
              </a:rPr>
              <a:t>Both </a:t>
            </a:r>
            <a:r>
              <a:rPr lang="en-US" altLang="en-US">
                <a:solidFill>
                  <a:schemeClr val="accent2"/>
                </a:solidFill>
                <a:latin typeface="Arial" charset="0"/>
              </a:rPr>
              <a:t>the spiritual gifts of prophecy &amp;  of knowledge are said to be “in part”.</a:t>
            </a:r>
            <a:endParaRPr lang="en-US" altLang="en-US" sz="2800">
              <a:solidFill>
                <a:schemeClr val="accent2"/>
              </a:solidFill>
              <a:latin typeface="Arial" charset="0"/>
            </a:endParaRPr>
          </a:p>
        </p:txBody>
      </p:sp>
      <p:sp>
        <p:nvSpPr>
          <p:cNvPr id="58373"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58374"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pic>
        <p:nvPicPr>
          <p:cNvPr id="58376" name="Picture 8" descr="C:\HHBC\1 Corinthians\1 Corinthians Material\27 1 Corinthians 13_8-13 Love is forever_p\Slide1.PNG"/>
          <p:cNvPicPr>
            <a:picLocks noChangeAspect="1" noChangeArrowheads="1"/>
          </p:cNvPicPr>
          <p:nvPr/>
        </p:nvPicPr>
        <p:blipFill>
          <a:blip r:embed="rId4">
            <a:extLst>
              <a:ext uri="{28A0092B-C50C-407E-A947-70E740481C1C}">
                <a14:useLocalDpi xmlns:a14="http://schemas.microsoft.com/office/drawing/2010/main" val="0"/>
              </a:ext>
            </a:extLst>
          </a:blip>
          <a:srcRect l="1515" t="4041" r="17552" b="13132"/>
          <a:stretch>
            <a:fillRect/>
          </a:stretch>
        </p:blipFill>
        <p:spPr bwMode="auto">
          <a:xfrm>
            <a:off x="4191000" y="2057400"/>
            <a:ext cx="4953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58377" name="Line 9"/>
          <p:cNvSpPr>
            <a:spLocks noChangeShapeType="1"/>
          </p:cNvSpPr>
          <p:nvPr/>
        </p:nvSpPr>
        <p:spPr bwMode="auto">
          <a:xfrm>
            <a:off x="6096000" y="3429000"/>
            <a:ext cx="121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378" name="Line 10"/>
          <p:cNvSpPr>
            <a:spLocks noChangeShapeType="1"/>
          </p:cNvSpPr>
          <p:nvPr/>
        </p:nvSpPr>
        <p:spPr bwMode="auto">
          <a:xfrm>
            <a:off x="6019800" y="4724400"/>
            <a:ext cx="121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379" name="Line 11"/>
          <p:cNvSpPr>
            <a:spLocks noChangeShapeType="1"/>
          </p:cNvSpPr>
          <p:nvPr/>
        </p:nvSpPr>
        <p:spPr bwMode="auto">
          <a:xfrm>
            <a:off x="6019800" y="6400800"/>
            <a:ext cx="121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380" name="Line 12"/>
          <p:cNvSpPr>
            <a:spLocks noChangeShapeType="1"/>
          </p:cNvSpPr>
          <p:nvPr/>
        </p:nvSpPr>
        <p:spPr bwMode="auto">
          <a:xfrm>
            <a:off x="6477000" y="5105400"/>
            <a:ext cx="76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381" name="Line 13"/>
          <p:cNvSpPr>
            <a:spLocks noChangeShapeType="1"/>
          </p:cNvSpPr>
          <p:nvPr/>
        </p:nvSpPr>
        <p:spPr bwMode="auto">
          <a:xfrm>
            <a:off x="6477000" y="5410200"/>
            <a:ext cx="76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382" name="Line 14"/>
          <p:cNvSpPr>
            <a:spLocks noChangeShapeType="1"/>
          </p:cNvSpPr>
          <p:nvPr/>
        </p:nvSpPr>
        <p:spPr bwMode="auto">
          <a:xfrm>
            <a:off x="6477000" y="6096000"/>
            <a:ext cx="76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ox(out)">
                                      <p:cBhvr>
                                        <p:cTn id="7" dur="500"/>
                                        <p:tgtEl>
                                          <p:spTgt spid="583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ox(out)">
                                      <p:cBhvr>
                                        <p:cTn id="12" dur="500"/>
                                        <p:tgtEl>
                                          <p:spTgt spid="583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sz="3600">
                <a:solidFill>
                  <a:schemeClr val="accent2"/>
                </a:solidFill>
                <a:latin typeface="Arial" charset="0"/>
              </a:rPr>
              <a:t>The spiritual gifts of                            prophecy &amp; knowledge</a:t>
            </a:r>
            <a:r>
              <a:rPr lang="en-US" altLang="en-US" sz="3600">
                <a:solidFill>
                  <a:schemeClr val="tx1"/>
                </a:solidFill>
                <a:latin typeface="Arial" charset="0"/>
              </a:rPr>
              <a:t> </a:t>
            </a:r>
          </a:p>
        </p:txBody>
      </p:sp>
      <p:sp>
        <p:nvSpPr>
          <p:cNvPr id="106500" name="Rectangle 4"/>
          <p:cNvSpPr>
            <a:spLocks noGrp="1" noChangeArrowheads="1"/>
          </p:cNvSpPr>
          <p:nvPr>
            <p:ph type="body" sz="half" idx="2"/>
          </p:nvPr>
        </p:nvSpPr>
        <p:spPr>
          <a:xfrm>
            <a:off x="4648200" y="1981200"/>
            <a:ext cx="4191000" cy="4572000"/>
          </a:xfrm>
        </p:spPr>
        <p:txBody>
          <a:bodyPr/>
          <a:lstStyle/>
          <a:p>
            <a:pPr>
              <a:lnSpc>
                <a:spcPct val="90000"/>
              </a:lnSpc>
            </a:pPr>
            <a:r>
              <a:rPr lang="en-US" altLang="en-US">
                <a:latin typeface="Arial" charset="0"/>
              </a:rPr>
              <a:t>The spiritual gifts           of prophecy &amp; knowledge </a:t>
            </a:r>
            <a:r>
              <a:rPr lang="en-US" altLang="en-US">
                <a:solidFill>
                  <a:schemeClr val="accent2"/>
                </a:solidFill>
                <a:latin typeface="Arial" charset="0"/>
              </a:rPr>
              <a:t>both served a temporary need in the church,</a:t>
            </a:r>
            <a:r>
              <a:rPr lang="en-US" altLang="en-US">
                <a:latin typeface="Arial" charset="0"/>
              </a:rPr>
              <a:t> since only a few books of the New Testament had been completed             at that time (56 AD). </a:t>
            </a:r>
          </a:p>
        </p:txBody>
      </p:sp>
      <p:sp>
        <p:nvSpPr>
          <p:cNvPr id="106501"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106502"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sp>
        <p:nvSpPr>
          <p:cNvPr id="106506" name="Rectangle 10"/>
          <p:cNvSpPr>
            <a:spLocks noChangeArrowheads="1"/>
          </p:cNvSpPr>
          <p:nvPr/>
        </p:nvSpPr>
        <p:spPr bwMode="auto">
          <a:xfrm>
            <a:off x="720725" y="685800"/>
            <a:ext cx="9144000" cy="0"/>
          </a:xfrm>
          <a:prstGeom prst="rect">
            <a:avLst/>
          </a:prstGeom>
          <a:solidFill>
            <a:srgbClr val="BFE5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06507" name="Rectangle 11"/>
          <p:cNvSpPr>
            <a:spLocks noChangeArrowheads="1"/>
          </p:cNvSpPr>
          <p:nvPr/>
        </p:nvSpPr>
        <p:spPr bwMode="auto">
          <a:xfrm>
            <a:off x="720725" y="685800"/>
            <a:ext cx="9144000" cy="0"/>
          </a:xfrm>
          <a:prstGeom prst="rect">
            <a:avLst/>
          </a:prstGeom>
          <a:solidFill>
            <a:srgbClr val="BFE5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106509" name="Picture 13" descr="http://www.badpets.net/Humor/Rednecks/Pictures/A_Harley.jpg"/>
          <p:cNvPicPr>
            <a:picLocks noChangeAspect="1" noChangeArrowheads="1"/>
          </p:cNvPicPr>
          <p:nvPr/>
        </p:nvPicPr>
        <p:blipFill>
          <a:blip r:embed="rId3">
            <a:extLst>
              <a:ext uri="{28A0092B-C50C-407E-A947-70E740481C1C}">
                <a14:useLocalDpi xmlns:a14="http://schemas.microsoft.com/office/drawing/2010/main" val="0"/>
              </a:ext>
            </a:extLst>
          </a:blip>
          <a:srcRect l="13792" r="13794"/>
          <a:stretch>
            <a:fillRect/>
          </a:stretch>
        </p:blipFill>
        <p:spPr bwMode="auto">
          <a:xfrm>
            <a:off x="361950" y="2057400"/>
            <a:ext cx="4210050" cy="426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6510" name="Text Box 14"/>
          <p:cNvSpPr txBox="1">
            <a:spLocks noChangeArrowheads="1"/>
          </p:cNvSpPr>
          <p:nvPr/>
        </p:nvSpPr>
        <p:spPr bwMode="auto">
          <a:xfrm>
            <a:off x="2438400" y="54102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en-US">
                <a:latin typeface="Arial" charset="0"/>
              </a:rPr>
              <a:t>Temporary Harley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z="3600">
                <a:solidFill>
                  <a:schemeClr val="accent2"/>
                </a:solidFill>
                <a:latin typeface="Arial" charset="0"/>
              </a:rPr>
              <a:t>The turning point in this passage: What is “the perfect”?</a:t>
            </a:r>
            <a:r>
              <a:rPr lang="en-US" altLang="en-US" sz="3600">
                <a:solidFill>
                  <a:schemeClr val="tx1"/>
                </a:solidFill>
                <a:latin typeface="Arial" charset="0"/>
              </a:rPr>
              <a:t> </a:t>
            </a:r>
          </a:p>
        </p:txBody>
      </p:sp>
      <p:sp>
        <p:nvSpPr>
          <p:cNvPr id="62467" name="Rectangle 3"/>
          <p:cNvSpPr>
            <a:spLocks noGrp="1" noChangeArrowheads="1"/>
          </p:cNvSpPr>
          <p:nvPr>
            <p:ph type="body" sz="half" idx="1"/>
          </p:nvPr>
        </p:nvSpPr>
        <p:spPr>
          <a:xfrm>
            <a:off x="304800" y="1981200"/>
            <a:ext cx="4191000" cy="3505200"/>
          </a:xfrm>
        </p:spPr>
        <p:txBody>
          <a:bodyPr/>
          <a:lstStyle/>
          <a:p>
            <a:pPr>
              <a:lnSpc>
                <a:spcPct val="90000"/>
              </a:lnSpc>
            </a:pPr>
            <a:r>
              <a:rPr lang="en-US" altLang="en-US">
                <a:latin typeface="Arial" charset="0"/>
              </a:rPr>
              <a:t>The Greek word that is translated “perfect” can have </a:t>
            </a:r>
            <a:r>
              <a:rPr lang="en-US" altLang="en-US">
                <a:solidFill>
                  <a:schemeClr val="accent2"/>
                </a:solidFill>
                <a:latin typeface="Arial" charset="0"/>
              </a:rPr>
              <a:t>these meanings:</a:t>
            </a:r>
          </a:p>
          <a:p>
            <a:pPr>
              <a:lnSpc>
                <a:spcPct val="90000"/>
              </a:lnSpc>
            </a:pPr>
            <a:r>
              <a:rPr lang="en-US" altLang="en-US">
                <a:solidFill>
                  <a:schemeClr val="accent2"/>
                </a:solidFill>
                <a:latin typeface="Arial" charset="0"/>
              </a:rPr>
              <a:t>perfect (NAS, KJV)</a:t>
            </a:r>
          </a:p>
          <a:p>
            <a:pPr>
              <a:lnSpc>
                <a:spcPct val="90000"/>
              </a:lnSpc>
            </a:pPr>
            <a:r>
              <a:rPr lang="en-US" altLang="en-US">
                <a:solidFill>
                  <a:schemeClr val="accent2"/>
                </a:solidFill>
                <a:latin typeface="Arial" charset="0"/>
              </a:rPr>
              <a:t>completion</a:t>
            </a:r>
          </a:p>
          <a:p>
            <a:pPr>
              <a:lnSpc>
                <a:spcPct val="90000"/>
              </a:lnSpc>
            </a:pPr>
            <a:r>
              <a:rPr lang="en-US" altLang="en-US">
                <a:solidFill>
                  <a:schemeClr val="accent2"/>
                </a:solidFill>
                <a:latin typeface="Arial" charset="0"/>
              </a:rPr>
              <a:t>maturity</a:t>
            </a:r>
          </a:p>
        </p:txBody>
      </p:sp>
      <p:sp>
        <p:nvSpPr>
          <p:cNvPr id="62469"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62472" name="Text Box 8"/>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pic>
        <p:nvPicPr>
          <p:cNvPr id="62475" name="Picture 11" descr="http://doroteos2.files.wordpress.com/2009/05/bizfind-girl-thin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57400"/>
            <a:ext cx="2209800" cy="33528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box(out)">
                                      <p:cBhvr>
                                        <p:cTn id="7" dur="500"/>
                                        <p:tgtEl>
                                          <p:spTgt spid="624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box(out)">
                                      <p:cBhvr>
                                        <p:cTn id="12" dur="500"/>
                                        <p:tgtEl>
                                          <p:spTgt spid="6246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box(out)">
                                      <p:cBhvr>
                                        <p:cTn id="17" dur="500"/>
                                        <p:tgtEl>
                                          <p:spTgt spid="6246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box(out)">
                                      <p:cBhvr>
                                        <p:cTn id="22" dur="500"/>
                                        <p:tgtEl>
                                          <p:spTgt spid="6246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z="3600">
                <a:solidFill>
                  <a:schemeClr val="accent2"/>
                </a:solidFill>
                <a:latin typeface="Arial" charset="0"/>
              </a:rPr>
              <a:t>The turning point in this passage: What is “the perfect”?</a:t>
            </a:r>
            <a:r>
              <a:rPr lang="en-US" altLang="en-US" sz="3600">
                <a:solidFill>
                  <a:schemeClr val="tx1"/>
                </a:solidFill>
                <a:latin typeface="Arial" charset="0"/>
              </a:rPr>
              <a:t> </a:t>
            </a:r>
          </a:p>
        </p:txBody>
      </p:sp>
      <p:sp>
        <p:nvSpPr>
          <p:cNvPr id="108548" name="Rectangle 4"/>
          <p:cNvSpPr>
            <a:spLocks noGrp="1" noChangeArrowheads="1"/>
          </p:cNvSpPr>
          <p:nvPr>
            <p:ph type="body" sz="half" idx="2"/>
          </p:nvPr>
        </p:nvSpPr>
        <p:spPr>
          <a:xfrm>
            <a:off x="4648200" y="1981200"/>
            <a:ext cx="4191000" cy="3962400"/>
          </a:xfrm>
        </p:spPr>
        <p:txBody>
          <a:bodyPr/>
          <a:lstStyle/>
          <a:p>
            <a:pPr>
              <a:lnSpc>
                <a:spcPct val="90000"/>
              </a:lnSpc>
            </a:pPr>
            <a:r>
              <a:rPr lang="en-US" altLang="en-US">
                <a:latin typeface="Arial" charset="0"/>
              </a:rPr>
              <a:t>Since the passage has ‘in part’ four times, &amp; verse 11         is about maturity, </a:t>
            </a:r>
            <a:r>
              <a:rPr lang="en-US" altLang="en-US">
                <a:solidFill>
                  <a:schemeClr val="accent2"/>
                </a:solidFill>
                <a:latin typeface="Arial" charset="0"/>
              </a:rPr>
              <a:t>Paul intended the word to convey           ‘the completion              &amp; the maturity’.  </a:t>
            </a:r>
          </a:p>
        </p:txBody>
      </p:sp>
      <p:sp>
        <p:nvSpPr>
          <p:cNvPr id="108549"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108551" name="Text Box 7"/>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pic>
        <p:nvPicPr>
          <p:cNvPr id="108553" name="Picture 9" descr="C:\HHBC\1 Corinthians\1 Corinthians Material\27 1 Corinthians 13_8-13 Love is forever_p\Slide1.PNG"/>
          <p:cNvPicPr>
            <a:picLocks noChangeAspect="1" noChangeArrowheads="1"/>
          </p:cNvPicPr>
          <p:nvPr/>
        </p:nvPicPr>
        <p:blipFill>
          <a:blip r:embed="rId4">
            <a:extLst>
              <a:ext uri="{28A0092B-C50C-407E-A947-70E740481C1C}">
                <a14:useLocalDpi xmlns:a14="http://schemas.microsoft.com/office/drawing/2010/main" val="0"/>
              </a:ext>
            </a:extLst>
          </a:blip>
          <a:srcRect l="1515" t="4041" r="17552" b="13132"/>
          <a:stretch>
            <a:fillRect/>
          </a:stretch>
        </p:blipFill>
        <p:spPr bwMode="auto">
          <a:xfrm>
            <a:off x="0" y="2057400"/>
            <a:ext cx="4572000" cy="4079875"/>
          </a:xfrm>
          <a:prstGeom prst="rect">
            <a:avLst/>
          </a:prstGeom>
          <a:noFill/>
          <a:extLst>
            <a:ext uri="{909E8E84-426E-40DD-AFC4-6F175D3DCCD1}">
              <a14:hiddenFill xmlns:a14="http://schemas.microsoft.com/office/drawing/2010/main">
                <a:solidFill>
                  <a:srgbClr val="FFFFFF"/>
                </a:solidFill>
              </a14:hiddenFill>
            </a:ext>
          </a:extLst>
        </p:spPr>
      </p:pic>
      <p:sp>
        <p:nvSpPr>
          <p:cNvPr id="108555" name="Line 11"/>
          <p:cNvSpPr>
            <a:spLocks noChangeShapeType="1"/>
          </p:cNvSpPr>
          <p:nvPr/>
        </p:nvSpPr>
        <p:spPr bwMode="auto">
          <a:xfrm>
            <a:off x="1676400" y="3276600"/>
            <a:ext cx="121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8556" name="Line 12"/>
          <p:cNvSpPr>
            <a:spLocks noChangeShapeType="1"/>
          </p:cNvSpPr>
          <p:nvPr/>
        </p:nvSpPr>
        <p:spPr bwMode="auto">
          <a:xfrm>
            <a:off x="1676400" y="4495800"/>
            <a:ext cx="121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8557" name="Line 13"/>
          <p:cNvSpPr>
            <a:spLocks noChangeShapeType="1"/>
          </p:cNvSpPr>
          <p:nvPr/>
        </p:nvSpPr>
        <p:spPr bwMode="auto">
          <a:xfrm>
            <a:off x="1676400" y="6096000"/>
            <a:ext cx="121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8558" name="Text Box 14"/>
          <p:cNvSpPr txBox="1">
            <a:spLocks noChangeArrowheads="1"/>
          </p:cNvSpPr>
          <p:nvPr/>
        </p:nvSpPr>
        <p:spPr bwMode="auto">
          <a:xfrm>
            <a:off x="457200" y="5753100"/>
            <a:ext cx="8229600" cy="1104900"/>
          </a:xfrm>
          <a:prstGeom prst="rect">
            <a:avLst/>
          </a:prstGeom>
          <a:solidFill>
            <a:srgbClr val="FFFFCC"/>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200">
                <a:latin typeface="Arial" charset="0"/>
              </a:rPr>
              <a:t>The understanding of the meaning of a word  is governed by </a:t>
            </a:r>
            <a:r>
              <a:rPr lang="en-US" altLang="en-US" sz="3200" b="1" i="1">
                <a:latin typeface="Arial" charset="0"/>
              </a:rPr>
              <a:t>the context</a:t>
            </a:r>
            <a:r>
              <a:rPr lang="en-US" altLang="en-US" sz="3200">
                <a:latin typeface="Arial" charset="0"/>
              </a:rPr>
              <a:t> of the word.</a:t>
            </a:r>
          </a:p>
        </p:txBody>
      </p:sp>
      <p:sp>
        <p:nvSpPr>
          <p:cNvPr id="108560" name="Line 16"/>
          <p:cNvSpPr>
            <a:spLocks noChangeShapeType="1"/>
          </p:cNvSpPr>
          <p:nvPr/>
        </p:nvSpPr>
        <p:spPr bwMode="auto">
          <a:xfrm>
            <a:off x="2057400" y="4876800"/>
            <a:ext cx="76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8561" name="Line 17"/>
          <p:cNvSpPr>
            <a:spLocks noChangeShapeType="1"/>
          </p:cNvSpPr>
          <p:nvPr/>
        </p:nvSpPr>
        <p:spPr bwMode="auto">
          <a:xfrm>
            <a:off x="2057400" y="5181600"/>
            <a:ext cx="76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8562" name="Line 18"/>
          <p:cNvSpPr>
            <a:spLocks noChangeShapeType="1"/>
          </p:cNvSpPr>
          <p:nvPr/>
        </p:nvSpPr>
        <p:spPr bwMode="auto">
          <a:xfrm>
            <a:off x="2057400" y="5791200"/>
            <a:ext cx="76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8558"/>
                                        </p:tgtEl>
                                        <p:attrNameLst>
                                          <p:attrName>style.visibility</p:attrName>
                                        </p:attrNameLst>
                                      </p:cBhvr>
                                      <p:to>
                                        <p:strVal val="visible"/>
                                      </p:to>
                                    </p:set>
                                    <p:anim calcmode="lin" valueType="num">
                                      <p:cBhvr additive="base">
                                        <p:cTn id="7" dur="500" fill="hold"/>
                                        <p:tgtEl>
                                          <p:spTgt spid="108558"/>
                                        </p:tgtEl>
                                        <p:attrNameLst>
                                          <p:attrName>ppt_x</p:attrName>
                                        </p:attrNameLst>
                                      </p:cBhvr>
                                      <p:tavLst>
                                        <p:tav tm="0">
                                          <p:val>
                                            <p:strVal val="1+#ppt_w/2"/>
                                          </p:val>
                                        </p:tav>
                                        <p:tav tm="100000">
                                          <p:val>
                                            <p:strVal val="#ppt_x"/>
                                          </p:val>
                                        </p:tav>
                                      </p:tavLst>
                                    </p:anim>
                                    <p:anim calcmode="lin" valueType="num">
                                      <p:cBhvr additive="base">
                                        <p:cTn id="8" dur="500" fill="hold"/>
                                        <p:tgtEl>
                                          <p:spTgt spid="1085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8"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z="3600">
                <a:solidFill>
                  <a:schemeClr val="accent2"/>
                </a:solidFill>
                <a:latin typeface="Arial" charset="0"/>
              </a:rPr>
              <a:t>‘the completion and the maturity’</a:t>
            </a:r>
            <a:r>
              <a:rPr lang="en-US" altLang="en-US" sz="3600">
                <a:solidFill>
                  <a:schemeClr val="tx1"/>
                </a:solidFill>
                <a:latin typeface="Arial" charset="0"/>
              </a:rPr>
              <a:t> </a:t>
            </a:r>
          </a:p>
        </p:txBody>
      </p:sp>
      <p:sp>
        <p:nvSpPr>
          <p:cNvPr id="67587" name="Rectangle 3"/>
          <p:cNvSpPr>
            <a:spLocks noGrp="1" noChangeArrowheads="1"/>
          </p:cNvSpPr>
          <p:nvPr>
            <p:ph type="body" sz="half" idx="1"/>
          </p:nvPr>
        </p:nvSpPr>
        <p:spPr>
          <a:xfrm>
            <a:off x="304800" y="1981200"/>
            <a:ext cx="4191000" cy="4572000"/>
          </a:xfrm>
        </p:spPr>
        <p:txBody>
          <a:bodyPr/>
          <a:lstStyle/>
          <a:p>
            <a:pPr>
              <a:lnSpc>
                <a:spcPct val="90000"/>
              </a:lnSpc>
            </a:pPr>
            <a:r>
              <a:rPr lang="en-US" altLang="en-US">
                <a:solidFill>
                  <a:schemeClr val="accent2"/>
                </a:solidFill>
                <a:latin typeface="Arial" charset="0"/>
              </a:rPr>
              <a:t>The completion of the New Testament would do away with the need for the gifts of prophecy          &amp; knowledge</a:t>
            </a:r>
            <a:r>
              <a:rPr lang="en-US" altLang="en-US">
                <a:latin typeface="Arial" charset="0"/>
              </a:rPr>
              <a:t>, which were</a:t>
            </a:r>
            <a:r>
              <a:rPr lang="en-US" altLang="en-US" sz="2000">
                <a:latin typeface="Arial" charset="0"/>
              </a:rPr>
              <a:t> </a:t>
            </a:r>
            <a:r>
              <a:rPr lang="en-US" altLang="en-US">
                <a:latin typeface="Arial" charset="0"/>
              </a:rPr>
              <a:t>‘in part’,</a:t>
            </a:r>
            <a:r>
              <a:rPr lang="en-US" altLang="en-US" sz="2000">
                <a:latin typeface="Arial" charset="0"/>
              </a:rPr>
              <a:t> </a:t>
            </a:r>
            <a:r>
              <a:rPr lang="en-US" altLang="en-US">
                <a:latin typeface="Arial" charset="0"/>
              </a:rPr>
              <a:t>&amp;</a:t>
            </a:r>
            <a:r>
              <a:rPr lang="en-US" altLang="en-US" sz="2000">
                <a:latin typeface="Arial" charset="0"/>
              </a:rPr>
              <a:t> </a:t>
            </a:r>
            <a:r>
              <a:rPr lang="en-US" altLang="en-US">
                <a:latin typeface="Arial" charset="0"/>
              </a:rPr>
              <a:t>that fulfilled a real, but temporary need            in the church.  </a:t>
            </a:r>
          </a:p>
        </p:txBody>
      </p:sp>
      <p:sp>
        <p:nvSpPr>
          <p:cNvPr id="67589"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67590"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pic>
        <p:nvPicPr>
          <p:cNvPr id="67592" name="Picture 8" descr="C:\Images\Codex Sinaitic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57400"/>
            <a:ext cx="4572000" cy="3276600"/>
          </a:xfrm>
          <a:prstGeom prst="rect">
            <a:avLst/>
          </a:prstGeom>
          <a:noFill/>
          <a:extLst>
            <a:ext uri="{909E8E84-426E-40DD-AFC4-6F175D3DCCD1}">
              <a14:hiddenFill xmlns:a14="http://schemas.microsoft.com/office/drawing/2010/main">
                <a:solidFill>
                  <a:srgbClr val="FFFFFF"/>
                </a:solidFill>
              </a14:hiddenFill>
            </a:ext>
          </a:extLst>
        </p:spPr>
      </p:pic>
      <p:sp>
        <p:nvSpPr>
          <p:cNvPr id="67593" name="Text Box 9"/>
          <p:cNvSpPr txBox="1">
            <a:spLocks noChangeArrowheads="1"/>
          </p:cNvSpPr>
          <p:nvPr/>
        </p:nvSpPr>
        <p:spPr bwMode="auto">
          <a:xfrm>
            <a:off x="4343400" y="5334000"/>
            <a:ext cx="480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latin typeface="Arial" charset="0"/>
              </a:rPr>
              <a:t>Codex Sinaiticus – the earliest complete New Testament                    still in existence.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228600" y="228600"/>
            <a:ext cx="8763000" cy="6629400"/>
          </a:xfrm>
        </p:spPr>
        <p:txBody>
          <a:bodyPr/>
          <a:lstStyle/>
          <a:p>
            <a:pPr marL="0" indent="0" algn="ctr" defTabSz="230188">
              <a:lnSpc>
                <a:spcPct val="85000"/>
              </a:lnSpc>
              <a:buFontTx/>
              <a:buNone/>
            </a:pPr>
            <a:r>
              <a:rPr lang="en-US" altLang="en-US">
                <a:solidFill>
                  <a:schemeClr val="accent2"/>
                </a:solidFill>
                <a:latin typeface="Arial" charset="0"/>
              </a:rPr>
              <a:t>1 Corinthians 13:11-13</a:t>
            </a:r>
          </a:p>
          <a:p>
            <a:pPr marL="0" indent="0" defTabSz="230188">
              <a:lnSpc>
                <a:spcPct val="85000"/>
              </a:lnSpc>
              <a:buFontTx/>
              <a:buNone/>
            </a:pPr>
            <a:r>
              <a:rPr lang="en-US" altLang="en-US">
                <a:solidFill>
                  <a:srgbClr val="000000"/>
                </a:solidFill>
                <a:latin typeface="Arial" charset="0"/>
              </a:rPr>
              <a:t>               </a:t>
            </a:r>
            <a:r>
              <a:rPr lang="en-US" altLang="en-US" sz="1600">
                <a:solidFill>
                  <a:srgbClr val="000000"/>
                </a:solidFill>
                <a:latin typeface="Arial" charset="0"/>
              </a:rPr>
              <a:t> </a:t>
            </a:r>
            <a:r>
              <a:rPr lang="en-US" altLang="en-US">
                <a:solidFill>
                  <a:srgbClr val="000000"/>
                </a:solidFill>
                <a:latin typeface="Arial" charset="0"/>
              </a:rPr>
              <a:t>When I was </a:t>
            </a:r>
            <a:r>
              <a:rPr lang="en-US" altLang="en-US">
                <a:solidFill>
                  <a:srgbClr val="006600"/>
                </a:solidFill>
                <a:latin typeface="Arial" charset="0"/>
              </a:rPr>
              <a:t>a child</a:t>
            </a:r>
            <a:r>
              <a:rPr lang="en-US" altLang="en-US">
                <a:solidFill>
                  <a:srgbClr val="000000"/>
                </a:solidFill>
                <a:latin typeface="Arial" charset="0"/>
              </a:rPr>
              <a:t>,                                                         I used to    </a:t>
            </a:r>
            <a:r>
              <a:rPr lang="en-US" altLang="en-US" sz="1600">
                <a:solidFill>
                  <a:srgbClr val="000000"/>
                </a:solidFill>
                <a:latin typeface="Arial" charset="0"/>
              </a:rPr>
              <a:t> </a:t>
            </a:r>
            <a:r>
              <a:rPr lang="en-US" altLang="en-US">
                <a:solidFill>
                  <a:srgbClr val="000000"/>
                </a:solidFill>
                <a:latin typeface="Arial" charset="0"/>
              </a:rPr>
              <a:t>speak like </a:t>
            </a:r>
            <a:r>
              <a:rPr lang="en-US" altLang="en-US">
                <a:solidFill>
                  <a:srgbClr val="006600"/>
                </a:solidFill>
                <a:latin typeface="Arial" charset="0"/>
              </a:rPr>
              <a:t>a child</a:t>
            </a:r>
            <a:r>
              <a:rPr lang="en-US" altLang="en-US">
                <a:solidFill>
                  <a:srgbClr val="000000"/>
                </a:solidFill>
                <a:latin typeface="Arial" charset="0"/>
              </a:rPr>
              <a:t>,                                            [I used to]    </a:t>
            </a:r>
            <a:r>
              <a:rPr lang="en-US" altLang="en-US" sz="1600">
                <a:solidFill>
                  <a:srgbClr val="000000"/>
                </a:solidFill>
                <a:latin typeface="Arial" charset="0"/>
              </a:rPr>
              <a:t> </a:t>
            </a:r>
            <a:r>
              <a:rPr lang="en-US" altLang="en-US">
                <a:solidFill>
                  <a:srgbClr val="000000"/>
                </a:solidFill>
                <a:latin typeface="Arial" charset="0"/>
              </a:rPr>
              <a:t>think like </a:t>
            </a:r>
            <a:r>
              <a:rPr lang="en-US" altLang="en-US">
                <a:solidFill>
                  <a:srgbClr val="006600"/>
                </a:solidFill>
                <a:latin typeface="Arial" charset="0"/>
              </a:rPr>
              <a:t>a child</a:t>
            </a:r>
            <a:r>
              <a:rPr lang="en-US" altLang="en-US">
                <a:solidFill>
                  <a:srgbClr val="000000"/>
                </a:solidFill>
                <a:latin typeface="Arial" charset="0"/>
              </a:rPr>
              <a:t>,                                             [I used to] reason </a:t>
            </a:r>
            <a:r>
              <a:rPr lang="en-US" altLang="en-US" sz="600">
                <a:solidFill>
                  <a:srgbClr val="000000"/>
                </a:solidFill>
                <a:latin typeface="Arial" charset="0"/>
              </a:rPr>
              <a:t> </a:t>
            </a:r>
            <a:r>
              <a:rPr lang="en-US" altLang="en-US">
                <a:solidFill>
                  <a:srgbClr val="000000"/>
                </a:solidFill>
                <a:latin typeface="Arial" charset="0"/>
              </a:rPr>
              <a:t>like </a:t>
            </a:r>
            <a:r>
              <a:rPr lang="en-US" altLang="en-US">
                <a:solidFill>
                  <a:srgbClr val="006600"/>
                </a:solidFill>
                <a:latin typeface="Arial" charset="0"/>
              </a:rPr>
              <a:t>a child</a:t>
            </a:r>
            <a:r>
              <a:rPr lang="en-US" altLang="en-US">
                <a:solidFill>
                  <a:srgbClr val="000000"/>
                </a:solidFill>
                <a:latin typeface="Arial" charset="0"/>
              </a:rPr>
              <a:t>;                                           				</a:t>
            </a:r>
            <a:r>
              <a:rPr lang="en-US" altLang="en-US" sz="2800">
                <a:solidFill>
                  <a:srgbClr val="000000"/>
                </a:solidFill>
                <a:latin typeface="Arial" charset="0"/>
              </a:rPr>
              <a:t>	</a:t>
            </a:r>
            <a:r>
              <a:rPr lang="en-US" altLang="en-US">
                <a:solidFill>
                  <a:srgbClr val="000000"/>
                </a:solidFill>
                <a:latin typeface="Arial" charset="0"/>
              </a:rPr>
              <a:t>when I became </a:t>
            </a:r>
            <a:r>
              <a:rPr lang="en-US" altLang="en-US">
                <a:solidFill>
                  <a:srgbClr val="663300"/>
                </a:solidFill>
                <a:latin typeface="Arial" charset="0"/>
              </a:rPr>
              <a:t>a man</a:t>
            </a:r>
            <a:r>
              <a:rPr lang="en-US" altLang="en-US">
                <a:solidFill>
                  <a:srgbClr val="000000"/>
                </a:solidFill>
                <a:latin typeface="Arial" charset="0"/>
              </a:rPr>
              <a:t>,                                                         I </a:t>
            </a:r>
            <a:r>
              <a:rPr lang="en-US" altLang="en-US">
                <a:solidFill>
                  <a:schemeClr val="accent2"/>
                </a:solidFill>
                <a:latin typeface="Arial" charset="0"/>
              </a:rPr>
              <a:t>did away</a:t>
            </a:r>
            <a:r>
              <a:rPr lang="en-US" altLang="en-US">
                <a:solidFill>
                  <a:srgbClr val="000000"/>
                </a:solidFill>
                <a:latin typeface="Arial" charset="0"/>
              </a:rPr>
              <a:t> with </a:t>
            </a:r>
            <a:r>
              <a:rPr lang="en-US" altLang="en-US">
                <a:solidFill>
                  <a:srgbClr val="006600"/>
                </a:solidFill>
                <a:latin typeface="Arial" charset="0"/>
              </a:rPr>
              <a:t>childish things</a:t>
            </a:r>
            <a:r>
              <a:rPr lang="en-US" altLang="en-US">
                <a:solidFill>
                  <a:srgbClr val="000000"/>
                </a:solidFill>
                <a:latin typeface="Arial" charset="0"/>
              </a:rPr>
              <a:t>. 12                            </a:t>
            </a:r>
          </a:p>
          <a:p>
            <a:pPr marL="0" indent="0" defTabSz="230188">
              <a:lnSpc>
                <a:spcPct val="85000"/>
              </a:lnSpc>
              <a:buFontTx/>
              <a:buNone/>
            </a:pPr>
            <a:r>
              <a:rPr lang="en-US" altLang="en-US">
                <a:solidFill>
                  <a:srgbClr val="000000"/>
                </a:solidFill>
                <a:latin typeface="Arial" charset="0"/>
              </a:rPr>
              <a:t>For now we see in a mirror dimly,                                 	but then [we will see] face to face;                                                		now I know      </a:t>
            </a:r>
            <a:r>
              <a:rPr lang="en-US" altLang="en-US" sz="1600">
                <a:solidFill>
                  <a:srgbClr val="000000"/>
                </a:solidFill>
                <a:latin typeface="Arial" charset="0"/>
              </a:rPr>
              <a:t> </a:t>
            </a:r>
            <a:r>
              <a:rPr lang="en-US" altLang="en-US">
                <a:solidFill>
                  <a:srgbClr val="FF0000"/>
                </a:solidFill>
                <a:latin typeface="Arial" charset="0"/>
              </a:rPr>
              <a:t>in part</a:t>
            </a:r>
            <a:r>
              <a:rPr lang="en-US" altLang="en-US">
                <a:solidFill>
                  <a:srgbClr val="000000"/>
                </a:solidFill>
                <a:latin typeface="Arial" charset="0"/>
              </a:rPr>
              <a:t>,                                                          	but then I will know fully                                                             		just as I also have been fully known. 13                                 </a:t>
            </a:r>
          </a:p>
          <a:p>
            <a:pPr marL="0" indent="0" defTabSz="230188">
              <a:lnSpc>
                <a:spcPct val="85000"/>
              </a:lnSpc>
              <a:buFontTx/>
              <a:buNone/>
            </a:pPr>
            <a:r>
              <a:rPr lang="en-US" altLang="en-US">
                <a:solidFill>
                  <a:srgbClr val="000000"/>
                </a:solidFill>
                <a:latin typeface="Arial" charset="0"/>
              </a:rPr>
              <a:t>But now faith, hope, love, abide these three;                                                                      	but </a:t>
            </a:r>
            <a:r>
              <a:rPr lang="en-US" altLang="en-US">
                <a:solidFill>
                  <a:srgbClr val="CC3300"/>
                </a:solidFill>
                <a:latin typeface="Arial" charset="0"/>
              </a:rPr>
              <a:t>the greatest of these is the love</a:t>
            </a:r>
            <a:r>
              <a:rPr lang="en-US" altLang="en-US">
                <a:solidFill>
                  <a:srgbClr val="000000"/>
                </a:solidFill>
                <a:latin typeface="Arial" charset="0"/>
              </a:rPr>
              <a:t>.</a:t>
            </a:r>
          </a:p>
        </p:txBody>
      </p:sp>
      <p:sp>
        <p:nvSpPr>
          <p:cNvPr id="194563" name="Text Box 3"/>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sp>
        <p:nvSpPr>
          <p:cNvPr id="194567" name="Rectangle 7"/>
          <p:cNvSpPr>
            <a:spLocks noChangeArrowheads="1"/>
          </p:cNvSpPr>
          <p:nvPr/>
        </p:nvSpPr>
        <p:spPr bwMode="auto">
          <a:xfrm>
            <a:off x="2133600" y="1219200"/>
            <a:ext cx="3505200" cy="12192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4567"/>
                                        </p:tgtEl>
                                        <p:attrNameLst>
                                          <p:attrName>style.visibility</p:attrName>
                                        </p:attrNameLst>
                                      </p:cBhvr>
                                      <p:to>
                                        <p:strVal val="visible"/>
                                      </p:to>
                                    </p:set>
                                    <p:anim calcmode="lin" valueType="num">
                                      <p:cBhvr additive="base">
                                        <p:cTn id="7" dur="500" fill="hold"/>
                                        <p:tgtEl>
                                          <p:spTgt spid="194567"/>
                                        </p:tgtEl>
                                        <p:attrNameLst>
                                          <p:attrName>ppt_x</p:attrName>
                                        </p:attrNameLst>
                                      </p:cBhvr>
                                      <p:tavLst>
                                        <p:tav tm="0">
                                          <p:val>
                                            <p:strVal val="#ppt_x"/>
                                          </p:val>
                                        </p:tav>
                                        <p:tav tm="100000">
                                          <p:val>
                                            <p:strVal val="#ppt_x"/>
                                          </p:val>
                                        </p:tav>
                                      </p:tavLst>
                                    </p:anim>
                                    <p:anim calcmode="lin" valueType="num">
                                      <p:cBhvr additive="base">
                                        <p:cTn id="8" dur="500" fill="hold"/>
                                        <p:tgtEl>
                                          <p:spTgt spid="1945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l="17526" t="11864" r="17526" b="5084"/>
          <a:stretch>
            <a:fillRect/>
          </a:stretch>
        </p:blipFill>
        <p:spPr bwMode="auto">
          <a:xfrm>
            <a:off x="0" y="0"/>
            <a:ext cx="9144000" cy="687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body" idx="1"/>
          </p:nvPr>
        </p:nvSpPr>
        <p:spPr>
          <a:xfrm>
            <a:off x="228600" y="228600"/>
            <a:ext cx="8763000" cy="6629400"/>
          </a:xfrm>
        </p:spPr>
        <p:txBody>
          <a:bodyPr/>
          <a:lstStyle/>
          <a:p>
            <a:pPr marL="0" indent="0" algn="ctr" defTabSz="230188">
              <a:lnSpc>
                <a:spcPct val="85000"/>
              </a:lnSpc>
              <a:buFontTx/>
              <a:buNone/>
            </a:pPr>
            <a:r>
              <a:rPr lang="en-US" altLang="en-US">
                <a:solidFill>
                  <a:schemeClr val="accent2"/>
                </a:solidFill>
                <a:latin typeface="Arial" charset="0"/>
              </a:rPr>
              <a:t>1 Corinthians 13:11-13</a:t>
            </a:r>
          </a:p>
          <a:p>
            <a:pPr marL="0" indent="0" defTabSz="230188">
              <a:lnSpc>
                <a:spcPct val="85000"/>
              </a:lnSpc>
              <a:buFontTx/>
              <a:buNone/>
            </a:pPr>
            <a:r>
              <a:rPr lang="en-US" altLang="en-US">
                <a:solidFill>
                  <a:srgbClr val="000000"/>
                </a:solidFill>
                <a:latin typeface="Arial" charset="0"/>
              </a:rPr>
              <a:t>               </a:t>
            </a:r>
            <a:r>
              <a:rPr lang="en-US" altLang="en-US" sz="1600">
                <a:solidFill>
                  <a:srgbClr val="000000"/>
                </a:solidFill>
                <a:latin typeface="Arial" charset="0"/>
              </a:rPr>
              <a:t> </a:t>
            </a:r>
            <a:r>
              <a:rPr lang="en-US" altLang="en-US">
                <a:solidFill>
                  <a:srgbClr val="000000"/>
                </a:solidFill>
                <a:latin typeface="Arial" charset="0"/>
              </a:rPr>
              <a:t>When I was </a:t>
            </a:r>
            <a:r>
              <a:rPr lang="en-US" altLang="en-US">
                <a:solidFill>
                  <a:srgbClr val="006600"/>
                </a:solidFill>
                <a:latin typeface="Arial" charset="0"/>
              </a:rPr>
              <a:t>a child</a:t>
            </a:r>
            <a:r>
              <a:rPr lang="en-US" altLang="en-US">
                <a:solidFill>
                  <a:srgbClr val="000000"/>
                </a:solidFill>
                <a:latin typeface="Arial" charset="0"/>
              </a:rPr>
              <a:t>,                                                         I used to    </a:t>
            </a:r>
            <a:r>
              <a:rPr lang="en-US" altLang="en-US" sz="1600">
                <a:solidFill>
                  <a:srgbClr val="000000"/>
                </a:solidFill>
                <a:latin typeface="Arial" charset="0"/>
              </a:rPr>
              <a:t> </a:t>
            </a:r>
            <a:r>
              <a:rPr lang="en-US" altLang="en-US">
                <a:solidFill>
                  <a:srgbClr val="000000"/>
                </a:solidFill>
                <a:latin typeface="Arial" charset="0"/>
              </a:rPr>
              <a:t>speak like </a:t>
            </a:r>
            <a:r>
              <a:rPr lang="en-US" altLang="en-US">
                <a:solidFill>
                  <a:srgbClr val="006600"/>
                </a:solidFill>
                <a:latin typeface="Arial" charset="0"/>
              </a:rPr>
              <a:t>a child</a:t>
            </a:r>
            <a:r>
              <a:rPr lang="en-US" altLang="en-US">
                <a:solidFill>
                  <a:srgbClr val="000000"/>
                </a:solidFill>
                <a:latin typeface="Arial" charset="0"/>
              </a:rPr>
              <a:t>,                                            [I used to]    </a:t>
            </a:r>
            <a:r>
              <a:rPr lang="en-US" altLang="en-US" sz="1600">
                <a:solidFill>
                  <a:srgbClr val="000000"/>
                </a:solidFill>
                <a:latin typeface="Arial" charset="0"/>
              </a:rPr>
              <a:t> </a:t>
            </a:r>
            <a:r>
              <a:rPr lang="en-US" altLang="en-US">
                <a:solidFill>
                  <a:srgbClr val="000000"/>
                </a:solidFill>
                <a:latin typeface="Arial" charset="0"/>
              </a:rPr>
              <a:t>think like </a:t>
            </a:r>
            <a:r>
              <a:rPr lang="en-US" altLang="en-US">
                <a:solidFill>
                  <a:srgbClr val="006600"/>
                </a:solidFill>
                <a:latin typeface="Arial" charset="0"/>
              </a:rPr>
              <a:t>a child</a:t>
            </a:r>
            <a:r>
              <a:rPr lang="en-US" altLang="en-US">
                <a:solidFill>
                  <a:srgbClr val="000000"/>
                </a:solidFill>
                <a:latin typeface="Arial" charset="0"/>
              </a:rPr>
              <a:t>,                                             [I used to] reason </a:t>
            </a:r>
            <a:r>
              <a:rPr lang="en-US" altLang="en-US" sz="600">
                <a:solidFill>
                  <a:srgbClr val="000000"/>
                </a:solidFill>
                <a:latin typeface="Arial" charset="0"/>
              </a:rPr>
              <a:t> </a:t>
            </a:r>
            <a:r>
              <a:rPr lang="en-US" altLang="en-US">
                <a:solidFill>
                  <a:srgbClr val="000000"/>
                </a:solidFill>
                <a:latin typeface="Arial" charset="0"/>
              </a:rPr>
              <a:t>like </a:t>
            </a:r>
            <a:r>
              <a:rPr lang="en-US" altLang="en-US">
                <a:solidFill>
                  <a:srgbClr val="006600"/>
                </a:solidFill>
                <a:latin typeface="Arial" charset="0"/>
              </a:rPr>
              <a:t>a child</a:t>
            </a:r>
            <a:r>
              <a:rPr lang="en-US" altLang="en-US">
                <a:solidFill>
                  <a:srgbClr val="000000"/>
                </a:solidFill>
                <a:latin typeface="Arial" charset="0"/>
              </a:rPr>
              <a:t>;                                           				</a:t>
            </a:r>
            <a:r>
              <a:rPr lang="en-US" altLang="en-US" sz="2800">
                <a:solidFill>
                  <a:srgbClr val="000000"/>
                </a:solidFill>
                <a:latin typeface="Arial" charset="0"/>
              </a:rPr>
              <a:t>	</a:t>
            </a:r>
            <a:r>
              <a:rPr lang="en-US" altLang="en-US">
                <a:solidFill>
                  <a:srgbClr val="000000"/>
                </a:solidFill>
                <a:latin typeface="Arial" charset="0"/>
              </a:rPr>
              <a:t>when I became </a:t>
            </a:r>
            <a:r>
              <a:rPr lang="en-US" altLang="en-US">
                <a:solidFill>
                  <a:srgbClr val="663300"/>
                </a:solidFill>
                <a:latin typeface="Arial" charset="0"/>
              </a:rPr>
              <a:t>a man</a:t>
            </a:r>
            <a:r>
              <a:rPr lang="en-US" altLang="en-US">
                <a:solidFill>
                  <a:srgbClr val="000000"/>
                </a:solidFill>
                <a:latin typeface="Arial" charset="0"/>
              </a:rPr>
              <a:t>,                                                         I </a:t>
            </a:r>
            <a:r>
              <a:rPr lang="en-US" altLang="en-US">
                <a:solidFill>
                  <a:schemeClr val="accent2"/>
                </a:solidFill>
                <a:latin typeface="Arial" charset="0"/>
              </a:rPr>
              <a:t>did away</a:t>
            </a:r>
            <a:r>
              <a:rPr lang="en-US" altLang="en-US">
                <a:solidFill>
                  <a:srgbClr val="000000"/>
                </a:solidFill>
                <a:latin typeface="Arial" charset="0"/>
              </a:rPr>
              <a:t> with </a:t>
            </a:r>
            <a:r>
              <a:rPr lang="en-US" altLang="en-US">
                <a:solidFill>
                  <a:srgbClr val="006600"/>
                </a:solidFill>
                <a:latin typeface="Arial" charset="0"/>
              </a:rPr>
              <a:t>childish things</a:t>
            </a:r>
            <a:r>
              <a:rPr lang="en-US" altLang="en-US">
                <a:solidFill>
                  <a:srgbClr val="000000"/>
                </a:solidFill>
                <a:latin typeface="Arial" charset="0"/>
              </a:rPr>
              <a:t>. 12                            </a:t>
            </a:r>
          </a:p>
          <a:p>
            <a:pPr marL="0" indent="0" defTabSz="230188">
              <a:lnSpc>
                <a:spcPct val="85000"/>
              </a:lnSpc>
              <a:buFontTx/>
              <a:buNone/>
            </a:pPr>
            <a:r>
              <a:rPr lang="en-US" altLang="en-US">
                <a:solidFill>
                  <a:srgbClr val="000000"/>
                </a:solidFill>
                <a:latin typeface="Arial" charset="0"/>
              </a:rPr>
              <a:t>For now we see in a mirror dimly,                                 	but then [we will see] face to face;                                                		now I know      </a:t>
            </a:r>
            <a:r>
              <a:rPr lang="en-US" altLang="en-US" sz="1600">
                <a:solidFill>
                  <a:srgbClr val="000000"/>
                </a:solidFill>
                <a:latin typeface="Arial" charset="0"/>
              </a:rPr>
              <a:t> </a:t>
            </a:r>
            <a:r>
              <a:rPr lang="en-US" altLang="en-US">
                <a:solidFill>
                  <a:srgbClr val="FF0000"/>
                </a:solidFill>
                <a:latin typeface="Arial" charset="0"/>
              </a:rPr>
              <a:t>in part</a:t>
            </a:r>
            <a:r>
              <a:rPr lang="en-US" altLang="en-US">
                <a:solidFill>
                  <a:srgbClr val="000000"/>
                </a:solidFill>
                <a:latin typeface="Arial" charset="0"/>
              </a:rPr>
              <a:t>,                                                          	but then I will know fully                                                             		just as I also have been fully known. 13                                 </a:t>
            </a:r>
          </a:p>
          <a:p>
            <a:pPr marL="0" indent="0" defTabSz="230188">
              <a:lnSpc>
                <a:spcPct val="85000"/>
              </a:lnSpc>
              <a:buFontTx/>
              <a:buNone/>
            </a:pPr>
            <a:r>
              <a:rPr lang="en-US" altLang="en-US">
                <a:solidFill>
                  <a:srgbClr val="000000"/>
                </a:solidFill>
                <a:latin typeface="Arial" charset="0"/>
              </a:rPr>
              <a:t>But now faith, hope, love, abide these three;                                                                      	but </a:t>
            </a:r>
            <a:r>
              <a:rPr lang="en-US" altLang="en-US">
                <a:solidFill>
                  <a:srgbClr val="CC3300"/>
                </a:solidFill>
                <a:latin typeface="Arial" charset="0"/>
              </a:rPr>
              <a:t>the greatest of these is the love</a:t>
            </a:r>
            <a:r>
              <a:rPr lang="en-US" altLang="en-US">
                <a:solidFill>
                  <a:srgbClr val="000000"/>
                </a:solidFill>
                <a:latin typeface="Arial" charset="0"/>
              </a:rPr>
              <a:t>.</a:t>
            </a:r>
          </a:p>
        </p:txBody>
      </p:sp>
      <p:sp>
        <p:nvSpPr>
          <p:cNvPr id="217091" name="Text Box 3"/>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sp>
        <p:nvSpPr>
          <p:cNvPr id="217092" name="Text Box 4"/>
          <p:cNvSpPr txBox="1">
            <a:spLocks noChangeArrowheads="1"/>
          </p:cNvSpPr>
          <p:nvPr/>
        </p:nvSpPr>
        <p:spPr bwMode="auto">
          <a:xfrm>
            <a:off x="5715000" y="1143000"/>
            <a:ext cx="320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solidFill>
                  <a:schemeClr val="accent2"/>
                </a:solidFill>
                <a:latin typeface="Arial" charset="0"/>
                <a:sym typeface="Wingdings 3" charset="2"/>
              </a:rPr>
              <a:t> </a:t>
            </a:r>
            <a:r>
              <a:rPr lang="en-US" altLang="en-US" sz="3200">
                <a:solidFill>
                  <a:schemeClr val="accent2"/>
                </a:solidFill>
                <a:latin typeface="Arial" charset="0"/>
              </a:rPr>
              <a:t>tongues</a:t>
            </a:r>
          </a:p>
        </p:txBody>
      </p:sp>
      <p:sp>
        <p:nvSpPr>
          <p:cNvPr id="217093" name="Text Box 5"/>
          <p:cNvSpPr txBox="1">
            <a:spLocks noChangeArrowheads="1"/>
          </p:cNvSpPr>
          <p:nvPr/>
        </p:nvSpPr>
        <p:spPr bwMode="auto">
          <a:xfrm>
            <a:off x="5715000" y="1524000"/>
            <a:ext cx="320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solidFill>
                  <a:schemeClr val="accent2"/>
                </a:solidFill>
                <a:latin typeface="Arial" charset="0"/>
                <a:sym typeface="Wingdings 3" charset="2"/>
              </a:rPr>
              <a:t> knowledge</a:t>
            </a:r>
            <a:endParaRPr lang="en-US" altLang="en-US" sz="3200">
              <a:solidFill>
                <a:schemeClr val="accent2"/>
              </a:solidFill>
              <a:latin typeface="Arial" charset="0"/>
            </a:endParaRPr>
          </a:p>
        </p:txBody>
      </p:sp>
      <p:sp>
        <p:nvSpPr>
          <p:cNvPr id="217094" name="Text Box 6"/>
          <p:cNvSpPr txBox="1">
            <a:spLocks noChangeArrowheads="1"/>
          </p:cNvSpPr>
          <p:nvPr/>
        </p:nvSpPr>
        <p:spPr bwMode="auto">
          <a:xfrm>
            <a:off x="5715000" y="1905000"/>
            <a:ext cx="320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solidFill>
                  <a:schemeClr val="accent2"/>
                </a:solidFill>
                <a:latin typeface="Arial" charset="0"/>
                <a:sym typeface="Wingdings 3" charset="2"/>
              </a:rPr>
              <a:t> prophecy</a:t>
            </a:r>
            <a:endParaRPr lang="en-US" altLang="en-US" sz="3200">
              <a:solidFill>
                <a:schemeClr val="accent2"/>
              </a:solidFill>
              <a:latin typeface="Arial" charset="0"/>
            </a:endParaRPr>
          </a:p>
        </p:txBody>
      </p:sp>
      <p:sp>
        <p:nvSpPr>
          <p:cNvPr id="217095" name="Rectangle 7"/>
          <p:cNvSpPr>
            <a:spLocks noChangeArrowheads="1"/>
          </p:cNvSpPr>
          <p:nvPr/>
        </p:nvSpPr>
        <p:spPr bwMode="auto">
          <a:xfrm>
            <a:off x="2133600" y="1219200"/>
            <a:ext cx="3505200" cy="12192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z="3600">
                <a:solidFill>
                  <a:schemeClr val="accent2"/>
                </a:solidFill>
                <a:latin typeface="Arial" charset="0"/>
              </a:rPr>
              <a:t>‘the completion and the maturity’</a:t>
            </a:r>
            <a:r>
              <a:rPr lang="en-US" altLang="en-US" sz="3600">
                <a:solidFill>
                  <a:schemeClr val="tx1"/>
                </a:solidFill>
                <a:latin typeface="Arial" charset="0"/>
              </a:rPr>
              <a:t> </a:t>
            </a:r>
          </a:p>
        </p:txBody>
      </p:sp>
      <p:sp>
        <p:nvSpPr>
          <p:cNvPr id="110596" name="Rectangle 4"/>
          <p:cNvSpPr>
            <a:spLocks noGrp="1" noChangeArrowheads="1"/>
          </p:cNvSpPr>
          <p:nvPr>
            <p:ph type="body" sz="half" idx="2"/>
          </p:nvPr>
        </p:nvSpPr>
        <p:spPr>
          <a:xfrm>
            <a:off x="4648200" y="1981200"/>
            <a:ext cx="4191000" cy="4572000"/>
          </a:xfrm>
        </p:spPr>
        <p:txBody>
          <a:bodyPr/>
          <a:lstStyle/>
          <a:p>
            <a:pPr>
              <a:lnSpc>
                <a:spcPct val="90000"/>
              </a:lnSpc>
            </a:pPr>
            <a:r>
              <a:rPr lang="en-US" altLang="en-US">
                <a:latin typeface="Arial" charset="0"/>
              </a:rPr>
              <a:t>In verse 11 Paul’s point is that </a:t>
            </a:r>
            <a:r>
              <a:rPr lang="en-US" altLang="en-US">
                <a:solidFill>
                  <a:schemeClr val="accent2"/>
                </a:solidFill>
                <a:latin typeface="Arial" charset="0"/>
              </a:rPr>
              <a:t>the  church, by means of the completed word of God, would grow out of the need for the gifts that once  fit,</a:t>
            </a:r>
            <a:r>
              <a:rPr lang="en-US" altLang="en-US" sz="2000">
                <a:solidFill>
                  <a:schemeClr val="accent2"/>
                </a:solidFill>
                <a:latin typeface="Arial" charset="0"/>
              </a:rPr>
              <a:t> </a:t>
            </a:r>
            <a:r>
              <a:rPr lang="en-US" altLang="en-US">
                <a:solidFill>
                  <a:schemeClr val="accent2"/>
                </a:solidFill>
                <a:latin typeface="Arial" charset="0"/>
              </a:rPr>
              <a:t>when the church was ‘like a child’,</a:t>
            </a:r>
            <a:r>
              <a:rPr lang="en-US" altLang="en-US" sz="2000">
                <a:solidFill>
                  <a:schemeClr val="accent2"/>
                </a:solidFill>
                <a:latin typeface="Arial" charset="0"/>
              </a:rPr>
              <a:t> </a:t>
            </a:r>
            <a:r>
              <a:rPr lang="en-US" altLang="en-US">
                <a:solidFill>
                  <a:schemeClr val="accent2"/>
                </a:solidFill>
                <a:latin typeface="Arial" charset="0"/>
              </a:rPr>
              <a:t>&amp; do away with them.</a:t>
            </a:r>
          </a:p>
        </p:txBody>
      </p:sp>
      <p:sp>
        <p:nvSpPr>
          <p:cNvPr id="110597"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110598"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pic>
        <p:nvPicPr>
          <p:cNvPr id="110601" name="Picture 9" descr="C:\Images\Scripture copying Sce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4572000"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z="3600">
                <a:solidFill>
                  <a:schemeClr val="accent2"/>
                </a:solidFill>
                <a:latin typeface="Arial" charset="0"/>
              </a:rPr>
              <a:t>The mirror is not ‘smoke &amp; mirrors’</a:t>
            </a:r>
          </a:p>
        </p:txBody>
      </p:sp>
      <p:sp>
        <p:nvSpPr>
          <p:cNvPr id="69635" name="Rectangle 3"/>
          <p:cNvSpPr>
            <a:spLocks noGrp="1" noChangeArrowheads="1"/>
          </p:cNvSpPr>
          <p:nvPr>
            <p:ph type="body" sz="half" idx="1"/>
          </p:nvPr>
        </p:nvSpPr>
        <p:spPr>
          <a:xfrm>
            <a:off x="304800" y="1981200"/>
            <a:ext cx="4191000" cy="4572000"/>
          </a:xfrm>
        </p:spPr>
        <p:txBody>
          <a:bodyPr/>
          <a:lstStyle/>
          <a:p>
            <a:pPr>
              <a:lnSpc>
                <a:spcPct val="90000"/>
              </a:lnSpc>
            </a:pPr>
            <a:r>
              <a:rPr lang="en-US" altLang="en-US">
                <a:latin typeface="Arial" charset="0"/>
              </a:rPr>
              <a:t>Corinth was famous for its mirrors, so Paul drew upon  that </a:t>
            </a:r>
            <a:r>
              <a:rPr lang="en-US" altLang="en-US">
                <a:solidFill>
                  <a:schemeClr val="accent2"/>
                </a:solidFill>
                <a:latin typeface="Arial" charset="0"/>
              </a:rPr>
              <a:t>to represent the partially completed New Testament as through a mirror dimly</a:t>
            </a:r>
            <a:r>
              <a:rPr lang="en-US" altLang="en-US">
                <a:latin typeface="Arial" charset="0"/>
              </a:rPr>
              <a:t> - only about five of the books were completed.</a:t>
            </a:r>
          </a:p>
        </p:txBody>
      </p:sp>
      <p:sp>
        <p:nvSpPr>
          <p:cNvPr id="69637"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13:12</a:t>
            </a:r>
          </a:p>
        </p:txBody>
      </p:sp>
      <p:sp>
        <p:nvSpPr>
          <p:cNvPr id="69638"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pic>
        <p:nvPicPr>
          <p:cNvPr id="69640" name="Picture 8" descr="C:\Images\mirror found at Corin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57400"/>
            <a:ext cx="4035425" cy="42672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69641" name="Text Box 9"/>
          <p:cNvSpPr txBox="1">
            <a:spLocks noChangeArrowheads="1"/>
          </p:cNvSpPr>
          <p:nvPr/>
        </p:nvSpPr>
        <p:spPr bwMode="auto">
          <a:xfrm>
            <a:off x="4572000" y="2057400"/>
            <a:ext cx="4038600" cy="4419600"/>
          </a:xfrm>
          <a:prstGeom prst="rect">
            <a:avLst/>
          </a:prstGeom>
          <a:solidFill>
            <a:srgbClr val="FFFFCC"/>
          </a:solidFill>
          <a:ln w="5715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a:latin typeface="Arial" charset="0"/>
              </a:rPr>
              <a:t>They were missing: </a:t>
            </a:r>
            <a:r>
              <a:rPr lang="en-US" altLang="en-US" sz="2800">
                <a:solidFill>
                  <a:schemeClr val="accent2"/>
                </a:solidFill>
                <a:latin typeface="Arial" charset="0"/>
              </a:rPr>
              <a:t>Most teaching on being identified with Christ.</a:t>
            </a:r>
            <a:r>
              <a:rPr lang="en-US" altLang="en-US" sz="2800">
                <a:latin typeface="Arial" charset="0"/>
              </a:rPr>
              <a:t>    All of the teaching about being seated in, having citizenship in &amp; setting one’s mind on </a:t>
            </a:r>
            <a:r>
              <a:rPr lang="en-US" altLang="en-US" sz="2800" i="1">
                <a:latin typeface="Arial" charset="0"/>
              </a:rPr>
              <a:t>the heavenlies.</a:t>
            </a:r>
            <a:r>
              <a:rPr lang="en-US" altLang="en-US" sz="2800">
                <a:latin typeface="Arial" charset="0"/>
              </a:rPr>
              <a:t>                      </a:t>
            </a:r>
            <a:r>
              <a:rPr lang="en-US" altLang="en-US" sz="2800">
                <a:solidFill>
                  <a:schemeClr val="accent2"/>
                </a:solidFill>
                <a:latin typeface="Arial" charset="0"/>
              </a:rPr>
              <a:t>Blessed with every spiritual blessing.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9641"/>
                                        </p:tgtEl>
                                        <p:attrNameLst>
                                          <p:attrName>style.visibility</p:attrName>
                                        </p:attrNameLst>
                                      </p:cBhvr>
                                      <p:to>
                                        <p:strVal val="visible"/>
                                      </p:to>
                                    </p:set>
                                    <p:animEffect transition="in" filter="box(out)">
                                      <p:cBhvr>
                                        <p:cTn id="7" dur="500"/>
                                        <p:tgtEl>
                                          <p:spTgt spid="6964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1"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body" idx="1"/>
          </p:nvPr>
        </p:nvSpPr>
        <p:spPr>
          <a:xfrm>
            <a:off x="228600" y="228600"/>
            <a:ext cx="8686800" cy="6248400"/>
          </a:xfrm>
        </p:spPr>
        <p:txBody>
          <a:bodyPr/>
          <a:lstStyle/>
          <a:p>
            <a:pPr marL="0" indent="0" algn="ctr">
              <a:lnSpc>
                <a:spcPct val="90000"/>
              </a:lnSpc>
              <a:buFontTx/>
              <a:buNone/>
            </a:pPr>
            <a:r>
              <a:rPr lang="en-US" altLang="en-US">
                <a:solidFill>
                  <a:schemeClr val="accent2"/>
                </a:solidFill>
                <a:latin typeface="Arial" charset="0"/>
              </a:rPr>
              <a:t>Jude 3</a:t>
            </a:r>
          </a:p>
          <a:p>
            <a:pPr marL="0" indent="0">
              <a:lnSpc>
                <a:spcPct val="90000"/>
              </a:lnSpc>
              <a:buFontTx/>
              <a:buNone/>
            </a:pPr>
            <a:r>
              <a:rPr lang="en-US" altLang="en-US">
                <a:solidFill>
                  <a:srgbClr val="000000"/>
                </a:solidFill>
                <a:latin typeface="Arial" charset="0"/>
              </a:rPr>
              <a:t>…contend earnestly for </a:t>
            </a:r>
            <a:r>
              <a:rPr lang="en-US" altLang="en-US">
                <a:solidFill>
                  <a:schemeClr val="accent2"/>
                </a:solidFill>
                <a:latin typeface="Arial" charset="0"/>
              </a:rPr>
              <a:t>the faith which was once for all handed down to the saints.</a:t>
            </a:r>
          </a:p>
          <a:p>
            <a:pPr marL="0" indent="0" algn="ctr">
              <a:lnSpc>
                <a:spcPct val="90000"/>
              </a:lnSpc>
              <a:buFontTx/>
              <a:buNone/>
            </a:pPr>
            <a:endParaRPr lang="en-US" altLang="en-US" sz="800">
              <a:solidFill>
                <a:schemeClr val="accent2"/>
              </a:solidFill>
              <a:latin typeface="Arial" charset="0"/>
            </a:endParaRPr>
          </a:p>
          <a:p>
            <a:pPr marL="0" indent="0" algn="ctr">
              <a:lnSpc>
                <a:spcPct val="90000"/>
              </a:lnSpc>
              <a:buFontTx/>
              <a:buNone/>
            </a:pPr>
            <a:r>
              <a:rPr lang="en-US" altLang="en-US">
                <a:solidFill>
                  <a:schemeClr val="accent2"/>
                </a:solidFill>
                <a:latin typeface="Arial" charset="0"/>
              </a:rPr>
              <a:t>Revelation 22:18-19</a:t>
            </a:r>
          </a:p>
          <a:p>
            <a:pPr marL="0" indent="0">
              <a:lnSpc>
                <a:spcPct val="90000"/>
              </a:lnSpc>
              <a:buFontTx/>
              <a:buNone/>
            </a:pPr>
            <a:r>
              <a:rPr lang="en-US" altLang="en-US">
                <a:solidFill>
                  <a:srgbClr val="000000"/>
                </a:solidFill>
                <a:latin typeface="Arial" charset="0"/>
              </a:rPr>
              <a:t>I testify to everyone who hears the words of the prophecy of this book: </a:t>
            </a:r>
            <a:r>
              <a:rPr lang="en-US" altLang="en-US">
                <a:solidFill>
                  <a:schemeClr val="accent2"/>
                </a:solidFill>
                <a:latin typeface="Arial" charset="0"/>
              </a:rPr>
              <a:t>if anyone adds to them</a:t>
            </a:r>
            <a:r>
              <a:rPr lang="en-US" altLang="en-US">
                <a:solidFill>
                  <a:srgbClr val="000000"/>
                </a:solidFill>
                <a:latin typeface="Arial" charset="0"/>
              </a:rPr>
              <a:t>, God will add to him the plagues which are written in this book; 19 and if anyone takes away from the words of the book of this prophecy, God will take away his part                    from the tree of life and from the holy city, which are written in this book.</a:t>
            </a:r>
          </a:p>
        </p:txBody>
      </p:sp>
      <p:sp>
        <p:nvSpPr>
          <p:cNvPr id="219139" name="Rectangle 3"/>
          <p:cNvSpPr>
            <a:spLocks noChangeArrowheads="1"/>
          </p:cNvSpPr>
          <p:nvPr/>
        </p:nvSpPr>
        <p:spPr bwMode="auto">
          <a:xfrm>
            <a:off x="228600" y="762000"/>
            <a:ext cx="8686800" cy="9906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9140" name="Rectangle 4"/>
          <p:cNvSpPr>
            <a:spLocks noChangeArrowheads="1"/>
          </p:cNvSpPr>
          <p:nvPr/>
        </p:nvSpPr>
        <p:spPr bwMode="auto">
          <a:xfrm>
            <a:off x="228600" y="2895600"/>
            <a:ext cx="8686800" cy="4572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9139"/>
                                        </p:tgtEl>
                                        <p:attrNameLst>
                                          <p:attrName>style.visibility</p:attrName>
                                        </p:attrNameLst>
                                      </p:cBhvr>
                                      <p:to>
                                        <p:strVal val="visible"/>
                                      </p:to>
                                    </p:set>
                                    <p:anim calcmode="lin" valueType="num">
                                      <p:cBhvr additive="base">
                                        <p:cTn id="7" dur="500" fill="hold"/>
                                        <p:tgtEl>
                                          <p:spTgt spid="219139"/>
                                        </p:tgtEl>
                                        <p:attrNameLst>
                                          <p:attrName>ppt_x</p:attrName>
                                        </p:attrNameLst>
                                      </p:cBhvr>
                                      <p:tavLst>
                                        <p:tav tm="0">
                                          <p:val>
                                            <p:strVal val="#ppt_x"/>
                                          </p:val>
                                        </p:tav>
                                        <p:tav tm="100000">
                                          <p:val>
                                            <p:strVal val="#ppt_x"/>
                                          </p:val>
                                        </p:tav>
                                      </p:tavLst>
                                    </p:anim>
                                    <p:anim calcmode="lin" valueType="num">
                                      <p:cBhvr additive="base">
                                        <p:cTn id="8" dur="500" fill="hold"/>
                                        <p:tgtEl>
                                          <p:spTgt spid="21913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9140"/>
                                        </p:tgtEl>
                                        <p:attrNameLst>
                                          <p:attrName>style.visibility</p:attrName>
                                        </p:attrNameLst>
                                      </p:cBhvr>
                                      <p:to>
                                        <p:strVal val="visible"/>
                                      </p:to>
                                    </p:set>
                                    <p:anim calcmode="lin" valueType="num">
                                      <p:cBhvr additive="base">
                                        <p:cTn id="13" dur="500" fill="hold"/>
                                        <p:tgtEl>
                                          <p:spTgt spid="219140"/>
                                        </p:tgtEl>
                                        <p:attrNameLst>
                                          <p:attrName>ppt_x</p:attrName>
                                        </p:attrNameLst>
                                      </p:cBhvr>
                                      <p:tavLst>
                                        <p:tav tm="0">
                                          <p:val>
                                            <p:strVal val="#ppt_x"/>
                                          </p:val>
                                        </p:tav>
                                        <p:tav tm="100000">
                                          <p:val>
                                            <p:strVal val="#ppt_x"/>
                                          </p:val>
                                        </p:tav>
                                      </p:tavLst>
                                    </p:anim>
                                    <p:anim calcmode="lin" valueType="num">
                                      <p:cBhvr additive="base">
                                        <p:cTn id="14" dur="500" fill="hold"/>
                                        <p:tgtEl>
                                          <p:spTgt spid="2191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animBg="1"/>
      <p:bldP spid="21914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sz="3600">
                <a:solidFill>
                  <a:schemeClr val="accent2"/>
                </a:solidFill>
                <a:latin typeface="Arial" charset="0"/>
              </a:rPr>
              <a:t>The mirror is not ‘smoke &amp; mirrors’</a:t>
            </a:r>
          </a:p>
        </p:txBody>
      </p:sp>
      <p:sp>
        <p:nvSpPr>
          <p:cNvPr id="112644" name="Rectangle 4"/>
          <p:cNvSpPr>
            <a:spLocks noGrp="1" noChangeArrowheads="1"/>
          </p:cNvSpPr>
          <p:nvPr>
            <p:ph type="body" sz="half" idx="2"/>
          </p:nvPr>
        </p:nvSpPr>
        <p:spPr>
          <a:xfrm>
            <a:off x="4648200" y="1981200"/>
            <a:ext cx="4191000" cy="4572000"/>
          </a:xfrm>
        </p:spPr>
        <p:txBody>
          <a:bodyPr/>
          <a:lstStyle/>
          <a:p>
            <a:pPr>
              <a:lnSpc>
                <a:spcPct val="90000"/>
              </a:lnSpc>
            </a:pPr>
            <a:r>
              <a:rPr lang="en-US" altLang="en-US">
                <a:latin typeface="Arial" charset="0"/>
              </a:rPr>
              <a:t>But </a:t>
            </a:r>
            <a:r>
              <a:rPr lang="en-US" altLang="en-US">
                <a:solidFill>
                  <a:schemeClr val="accent2"/>
                </a:solidFill>
                <a:latin typeface="Arial" charset="0"/>
              </a:rPr>
              <a:t>the other uses of ‘mirror’ in the New Testament also represented the written word          of God</a:t>
            </a:r>
            <a:r>
              <a:rPr lang="en-US" altLang="en-US">
                <a:latin typeface="Arial" charset="0"/>
              </a:rPr>
              <a:t> (see also     2 Corinthians 3:18 &amp; </a:t>
            </a:r>
            <a:r>
              <a:rPr lang="en-US" altLang="en-US">
                <a:solidFill>
                  <a:schemeClr val="accent2"/>
                </a:solidFill>
                <a:latin typeface="Arial" charset="0"/>
              </a:rPr>
              <a:t>James 1:22-24</a:t>
            </a:r>
            <a:r>
              <a:rPr lang="en-US" altLang="en-US">
                <a:latin typeface="Arial" charset="0"/>
              </a:rPr>
              <a:t>).</a:t>
            </a:r>
          </a:p>
          <a:p>
            <a:pPr>
              <a:lnSpc>
                <a:spcPct val="90000"/>
              </a:lnSpc>
            </a:pPr>
            <a:r>
              <a:rPr lang="en-US" altLang="en-US">
                <a:latin typeface="Arial" charset="0"/>
              </a:rPr>
              <a:t>The complete New Testament </a:t>
            </a:r>
            <a:r>
              <a:rPr lang="en-US" altLang="en-US">
                <a:solidFill>
                  <a:schemeClr val="accent2"/>
                </a:solidFill>
                <a:latin typeface="Arial" charset="0"/>
              </a:rPr>
              <a:t>clarifies</a:t>
            </a:r>
            <a:r>
              <a:rPr lang="en-US" altLang="en-US">
                <a:latin typeface="Arial" charset="0"/>
              </a:rPr>
              <a:t>.  </a:t>
            </a:r>
          </a:p>
        </p:txBody>
      </p:sp>
      <p:sp>
        <p:nvSpPr>
          <p:cNvPr id="112645"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13:12</a:t>
            </a:r>
          </a:p>
        </p:txBody>
      </p:sp>
      <p:sp>
        <p:nvSpPr>
          <p:cNvPr id="112646"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pic>
        <p:nvPicPr>
          <p:cNvPr id="112648" name="Picture 8" descr="C:\Images\mirror_Greek 5th century BC_R.jpg"/>
          <p:cNvPicPr>
            <a:picLocks noChangeAspect="1" noChangeArrowheads="1"/>
          </p:cNvPicPr>
          <p:nvPr/>
        </p:nvPicPr>
        <p:blipFill>
          <a:blip r:embed="rId4">
            <a:lum bright="24000" contrast="18000"/>
            <a:extLst>
              <a:ext uri="{28A0092B-C50C-407E-A947-70E740481C1C}">
                <a14:useLocalDpi xmlns:a14="http://schemas.microsoft.com/office/drawing/2010/main" val="0"/>
              </a:ext>
            </a:extLst>
          </a:blip>
          <a:srcRect/>
          <a:stretch>
            <a:fillRect/>
          </a:stretch>
        </p:blipFill>
        <p:spPr bwMode="auto">
          <a:xfrm>
            <a:off x="2057400" y="2057400"/>
            <a:ext cx="2505075" cy="4343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animEffect transition="in" filter="box(out)">
                                      <p:cBhvr>
                                        <p:cTn id="7" dur="500"/>
                                        <p:tgtEl>
                                          <p:spTgt spid="11264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2644">
                                            <p:txEl>
                                              <p:pRg st="1" end="1"/>
                                            </p:txEl>
                                          </p:spTgt>
                                        </p:tgtEl>
                                        <p:attrNameLst>
                                          <p:attrName>style.visibility</p:attrName>
                                        </p:attrNameLst>
                                      </p:cBhvr>
                                      <p:to>
                                        <p:strVal val="visible"/>
                                      </p:to>
                                    </p:set>
                                    <p:animEffect transition="in" filter="box(out)">
                                      <p:cBhvr>
                                        <p:cTn id="12" dur="500"/>
                                        <p:tgtEl>
                                          <p:spTgt spid="112644">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z="3600">
                <a:solidFill>
                  <a:schemeClr val="accent2"/>
                </a:solidFill>
                <a:latin typeface="Arial" charset="0"/>
              </a:rPr>
              <a:t>From ‘through a mirror dimly’                       to seeing ‘face to face’</a:t>
            </a:r>
            <a:r>
              <a:rPr lang="en-US" altLang="en-US" sz="3600">
                <a:solidFill>
                  <a:schemeClr val="tx1"/>
                </a:solidFill>
                <a:latin typeface="Arial" charset="0"/>
              </a:rPr>
              <a:t> </a:t>
            </a:r>
          </a:p>
        </p:txBody>
      </p:sp>
      <p:sp>
        <p:nvSpPr>
          <p:cNvPr id="71683" name="Rectangle 3"/>
          <p:cNvSpPr>
            <a:spLocks noGrp="1" noChangeArrowheads="1"/>
          </p:cNvSpPr>
          <p:nvPr>
            <p:ph type="body" sz="half" idx="1"/>
          </p:nvPr>
        </p:nvSpPr>
        <p:spPr>
          <a:xfrm>
            <a:off x="304800" y="1981200"/>
            <a:ext cx="4343400" cy="4572000"/>
          </a:xfrm>
        </p:spPr>
        <p:txBody>
          <a:bodyPr/>
          <a:lstStyle/>
          <a:p>
            <a:pPr>
              <a:lnSpc>
                <a:spcPct val="90000"/>
              </a:lnSpc>
            </a:pPr>
            <a:r>
              <a:rPr lang="en-US" altLang="en-US">
                <a:solidFill>
                  <a:schemeClr val="accent2"/>
                </a:solidFill>
                <a:latin typeface="Arial" charset="0"/>
              </a:rPr>
              <a:t>The</a:t>
            </a:r>
            <a:r>
              <a:rPr lang="en-US" altLang="en-US" sz="2000">
                <a:solidFill>
                  <a:schemeClr val="accent2"/>
                </a:solidFill>
                <a:latin typeface="Arial" charset="0"/>
              </a:rPr>
              <a:t> </a:t>
            </a:r>
            <a:r>
              <a:rPr lang="en-US" altLang="en-US">
                <a:solidFill>
                  <a:schemeClr val="accent2"/>
                </a:solidFill>
                <a:latin typeface="Arial" charset="0"/>
              </a:rPr>
              <a:t>New</a:t>
            </a:r>
            <a:r>
              <a:rPr lang="en-US" altLang="en-US" sz="2000">
                <a:solidFill>
                  <a:schemeClr val="accent2"/>
                </a:solidFill>
                <a:latin typeface="Arial" charset="0"/>
              </a:rPr>
              <a:t> </a:t>
            </a:r>
            <a:r>
              <a:rPr lang="en-US" altLang="en-US">
                <a:solidFill>
                  <a:schemeClr val="accent2"/>
                </a:solidFill>
                <a:latin typeface="Arial" charset="0"/>
              </a:rPr>
              <a:t>Testament revealed so many things about Christ  &amp; about the church that were not at all revealed in the Old Testament.</a:t>
            </a:r>
          </a:p>
          <a:p>
            <a:pPr>
              <a:lnSpc>
                <a:spcPct val="90000"/>
              </a:lnSpc>
            </a:pPr>
            <a:r>
              <a:rPr lang="en-US" altLang="en-US">
                <a:solidFill>
                  <a:schemeClr val="bg1"/>
                </a:solidFill>
                <a:latin typeface="Arial" charset="0"/>
              </a:rPr>
              <a:t>The Old Testament is inspired, but the church</a:t>
            </a:r>
            <a:r>
              <a:rPr lang="en-US" altLang="en-US" sz="2400">
                <a:solidFill>
                  <a:schemeClr val="bg1"/>
                </a:solidFill>
                <a:latin typeface="Arial" charset="0"/>
              </a:rPr>
              <a:t> </a:t>
            </a:r>
            <a:r>
              <a:rPr lang="en-US" altLang="en-US">
                <a:solidFill>
                  <a:schemeClr val="bg1"/>
                </a:solidFill>
                <a:latin typeface="Arial" charset="0"/>
              </a:rPr>
              <a:t>needed</a:t>
            </a:r>
            <a:r>
              <a:rPr lang="en-US" altLang="en-US" sz="2400">
                <a:solidFill>
                  <a:schemeClr val="bg1"/>
                </a:solidFill>
                <a:latin typeface="Arial" charset="0"/>
              </a:rPr>
              <a:t> </a:t>
            </a:r>
            <a:r>
              <a:rPr lang="en-US" altLang="en-US">
                <a:solidFill>
                  <a:schemeClr val="bg1"/>
                </a:solidFill>
                <a:latin typeface="Arial" charset="0"/>
              </a:rPr>
              <a:t>more. </a:t>
            </a:r>
          </a:p>
        </p:txBody>
      </p:sp>
      <p:sp>
        <p:nvSpPr>
          <p:cNvPr id="71685"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13:12</a:t>
            </a:r>
          </a:p>
        </p:txBody>
      </p:sp>
      <p:sp>
        <p:nvSpPr>
          <p:cNvPr id="71686"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pic>
        <p:nvPicPr>
          <p:cNvPr id="71689" name="Picture 9" descr="C:\Images\Road to Emmaus.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57400"/>
            <a:ext cx="3962400" cy="2971800"/>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71690" name="Text Box 10"/>
          <p:cNvSpPr txBox="1">
            <a:spLocks noChangeArrowheads="1"/>
          </p:cNvSpPr>
          <p:nvPr/>
        </p:nvSpPr>
        <p:spPr bwMode="auto">
          <a:xfrm>
            <a:off x="762000" y="5257800"/>
            <a:ext cx="7772400" cy="1411288"/>
          </a:xfrm>
          <a:prstGeom prst="rect">
            <a:avLst/>
          </a:prstGeom>
          <a:solidFill>
            <a:srgbClr val="FFFFCC"/>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800">
                <a:latin typeface="Arial" charset="0"/>
              </a:rPr>
              <a:t>Then beginning with Moses and with all the prophets, He explained to them the things concerning Himself in.. [the Old Testament]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ltLang="en-US" sz="3600">
                <a:solidFill>
                  <a:schemeClr val="accent2"/>
                </a:solidFill>
                <a:latin typeface="Arial" charset="0"/>
              </a:rPr>
              <a:t>From ‘through a mirror dimly’                       to seeing ‘face to face’</a:t>
            </a:r>
            <a:r>
              <a:rPr lang="en-US" altLang="en-US" sz="3600">
                <a:solidFill>
                  <a:schemeClr val="tx1"/>
                </a:solidFill>
                <a:latin typeface="Arial" charset="0"/>
              </a:rPr>
              <a:t> </a:t>
            </a:r>
          </a:p>
        </p:txBody>
      </p:sp>
      <p:sp>
        <p:nvSpPr>
          <p:cNvPr id="196611" name="Rectangle 3"/>
          <p:cNvSpPr>
            <a:spLocks noGrp="1" noChangeArrowheads="1"/>
          </p:cNvSpPr>
          <p:nvPr>
            <p:ph type="body" sz="half" idx="1"/>
          </p:nvPr>
        </p:nvSpPr>
        <p:spPr>
          <a:xfrm>
            <a:off x="304800" y="1981200"/>
            <a:ext cx="4343400" cy="4572000"/>
          </a:xfrm>
        </p:spPr>
        <p:txBody>
          <a:bodyPr/>
          <a:lstStyle/>
          <a:p>
            <a:pPr>
              <a:lnSpc>
                <a:spcPct val="90000"/>
              </a:lnSpc>
            </a:pPr>
            <a:r>
              <a:rPr lang="en-US" altLang="en-US">
                <a:latin typeface="Arial" charset="0"/>
              </a:rPr>
              <a:t>The</a:t>
            </a:r>
            <a:r>
              <a:rPr lang="en-US" altLang="en-US" sz="2000">
                <a:latin typeface="Arial" charset="0"/>
              </a:rPr>
              <a:t> </a:t>
            </a:r>
            <a:r>
              <a:rPr lang="en-US" altLang="en-US">
                <a:latin typeface="Arial" charset="0"/>
              </a:rPr>
              <a:t>New</a:t>
            </a:r>
            <a:r>
              <a:rPr lang="en-US" altLang="en-US" sz="2000">
                <a:latin typeface="Arial" charset="0"/>
              </a:rPr>
              <a:t> </a:t>
            </a:r>
            <a:r>
              <a:rPr lang="en-US" altLang="en-US">
                <a:latin typeface="Arial" charset="0"/>
              </a:rPr>
              <a:t>Testament revealed so many things about Christ  &amp; about the church that were not at all revealed in the Old Testament.</a:t>
            </a:r>
          </a:p>
          <a:p>
            <a:pPr>
              <a:lnSpc>
                <a:spcPct val="90000"/>
              </a:lnSpc>
            </a:pPr>
            <a:r>
              <a:rPr lang="en-US" altLang="en-US">
                <a:latin typeface="Arial" charset="0"/>
              </a:rPr>
              <a:t>The Old Testament is inspired, but </a:t>
            </a:r>
            <a:r>
              <a:rPr lang="en-US" altLang="en-US">
                <a:solidFill>
                  <a:schemeClr val="accent2"/>
                </a:solidFill>
                <a:latin typeface="Arial" charset="0"/>
              </a:rPr>
              <a:t>the church</a:t>
            </a:r>
            <a:r>
              <a:rPr lang="en-US" altLang="en-US" sz="2400">
                <a:solidFill>
                  <a:schemeClr val="accent2"/>
                </a:solidFill>
                <a:latin typeface="Arial" charset="0"/>
              </a:rPr>
              <a:t> </a:t>
            </a:r>
            <a:r>
              <a:rPr lang="en-US" altLang="en-US">
                <a:solidFill>
                  <a:schemeClr val="accent2"/>
                </a:solidFill>
                <a:latin typeface="Arial" charset="0"/>
              </a:rPr>
              <a:t>needed</a:t>
            </a:r>
            <a:r>
              <a:rPr lang="en-US" altLang="en-US" sz="2400">
                <a:solidFill>
                  <a:schemeClr val="accent2"/>
                </a:solidFill>
                <a:latin typeface="Arial" charset="0"/>
              </a:rPr>
              <a:t> </a:t>
            </a:r>
            <a:r>
              <a:rPr lang="en-US" altLang="en-US">
                <a:solidFill>
                  <a:schemeClr val="accent2"/>
                </a:solidFill>
                <a:latin typeface="Arial" charset="0"/>
              </a:rPr>
              <a:t>more.</a:t>
            </a:r>
            <a:r>
              <a:rPr lang="en-US" altLang="en-US">
                <a:latin typeface="Arial" charset="0"/>
              </a:rPr>
              <a:t> </a:t>
            </a:r>
          </a:p>
        </p:txBody>
      </p:sp>
      <p:sp>
        <p:nvSpPr>
          <p:cNvPr id="196612" name="Text Box 4"/>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13:12</a:t>
            </a:r>
          </a:p>
        </p:txBody>
      </p:sp>
      <p:sp>
        <p:nvSpPr>
          <p:cNvPr id="196613" name="Text Box 5"/>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sp>
        <p:nvSpPr>
          <p:cNvPr id="196614" name="Text Box 6"/>
          <p:cNvSpPr txBox="1">
            <a:spLocks noChangeArrowheads="1"/>
          </p:cNvSpPr>
          <p:nvPr/>
        </p:nvSpPr>
        <p:spPr bwMode="auto">
          <a:xfrm>
            <a:off x="4572000" y="1981200"/>
            <a:ext cx="4572000" cy="4516438"/>
          </a:xfrm>
          <a:prstGeom prst="rect">
            <a:avLst/>
          </a:prstGeom>
          <a:solidFill>
            <a:srgbClr val="FFFFCC"/>
          </a:solidFill>
          <a:ln w="38100">
            <a:solidFill>
              <a:srgbClr val="66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200">
                <a:latin typeface="Arial" charset="0"/>
              </a:rPr>
              <a:t>…in Christ…                 … a new creature… …sealed with the Holy Spirit…  …caught up… …not under law,                  but under grace… …apostles…  …walk in the Spirit… …baptized into Christ…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sz="3600">
                <a:solidFill>
                  <a:schemeClr val="accent2"/>
                </a:solidFill>
                <a:latin typeface="Arial" charset="0"/>
              </a:rPr>
              <a:t>From ‘through a mirror dimly’                       to seeing ‘face to face’</a:t>
            </a:r>
            <a:r>
              <a:rPr lang="en-US" altLang="en-US" sz="3600">
                <a:solidFill>
                  <a:schemeClr val="tx1"/>
                </a:solidFill>
                <a:latin typeface="Arial" charset="0"/>
              </a:rPr>
              <a:t> </a:t>
            </a:r>
          </a:p>
        </p:txBody>
      </p:sp>
      <p:sp>
        <p:nvSpPr>
          <p:cNvPr id="114692" name="Rectangle 4"/>
          <p:cNvSpPr>
            <a:spLocks noGrp="1" noChangeArrowheads="1"/>
          </p:cNvSpPr>
          <p:nvPr>
            <p:ph type="body" sz="half" idx="2"/>
          </p:nvPr>
        </p:nvSpPr>
        <p:spPr>
          <a:xfrm>
            <a:off x="4648200" y="1981200"/>
            <a:ext cx="4191000" cy="4572000"/>
          </a:xfrm>
        </p:spPr>
        <p:txBody>
          <a:bodyPr/>
          <a:lstStyle/>
          <a:p>
            <a:pPr>
              <a:lnSpc>
                <a:spcPct val="90000"/>
              </a:lnSpc>
            </a:pPr>
            <a:r>
              <a:rPr lang="en-US" altLang="en-US">
                <a:latin typeface="Arial" charset="0"/>
              </a:rPr>
              <a:t>While some view ‘face to face’ as       our seeing Christ          in heaven, the New Testament does not use it that way, &amp; </a:t>
            </a:r>
            <a:r>
              <a:rPr lang="en-US" altLang="en-US">
                <a:solidFill>
                  <a:schemeClr val="accent2"/>
                </a:solidFill>
                <a:latin typeface="Arial" charset="0"/>
              </a:rPr>
              <a:t>2 Corinthians 3:18 is about our beholding Christ now through the word of God.  </a:t>
            </a:r>
          </a:p>
        </p:txBody>
      </p:sp>
      <p:sp>
        <p:nvSpPr>
          <p:cNvPr id="114693"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13:12</a:t>
            </a:r>
          </a:p>
        </p:txBody>
      </p:sp>
      <p:sp>
        <p:nvSpPr>
          <p:cNvPr id="114694"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sp>
        <p:nvSpPr>
          <p:cNvPr id="114696" name="Text Box 8"/>
          <p:cNvSpPr txBox="1">
            <a:spLocks noChangeArrowheads="1"/>
          </p:cNvSpPr>
          <p:nvPr/>
        </p:nvSpPr>
        <p:spPr bwMode="auto">
          <a:xfrm>
            <a:off x="457200" y="2057400"/>
            <a:ext cx="4114800" cy="4278313"/>
          </a:xfrm>
          <a:prstGeom prst="rect">
            <a:avLst/>
          </a:prstGeom>
          <a:solidFill>
            <a:srgbClr val="FFFFCC"/>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a:latin typeface="Arial" charset="0"/>
              </a:rPr>
              <a:t>2 Corinthians 3:18</a:t>
            </a:r>
          </a:p>
          <a:p>
            <a:pPr>
              <a:spcBef>
                <a:spcPct val="50000"/>
              </a:spcBef>
            </a:pPr>
            <a:endParaRPr lang="en-US" altLang="en-US" sz="400">
              <a:latin typeface="Arial" charset="0"/>
            </a:endParaRPr>
          </a:p>
          <a:p>
            <a:pPr>
              <a:spcBef>
                <a:spcPct val="50000"/>
              </a:spcBef>
            </a:pPr>
            <a:r>
              <a:rPr lang="en-US" altLang="en-US" sz="2800">
                <a:latin typeface="Arial" charset="0"/>
              </a:rPr>
              <a:t>But we all, with             unveiled face, </a:t>
            </a:r>
            <a:r>
              <a:rPr lang="en-US" altLang="en-US" sz="2800">
                <a:solidFill>
                  <a:schemeClr val="accent2"/>
                </a:solidFill>
                <a:latin typeface="Arial" charset="0"/>
              </a:rPr>
              <a:t>beholding as in a mirror the glory of the Lord, are being transformed</a:t>
            </a:r>
            <a:r>
              <a:rPr lang="en-US" altLang="en-US" sz="2800">
                <a:latin typeface="Arial" charset="0"/>
              </a:rPr>
              <a:t> into the same image from glory to glory, just as from              the Lord, the Spirit.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sz="3600">
                <a:solidFill>
                  <a:schemeClr val="accent2"/>
                </a:solidFill>
                <a:latin typeface="Arial" charset="0"/>
              </a:rPr>
              <a:t>Tongues will cease of their own</a:t>
            </a:r>
          </a:p>
        </p:txBody>
      </p:sp>
      <p:sp>
        <p:nvSpPr>
          <p:cNvPr id="73731" name="Rectangle 3"/>
          <p:cNvSpPr>
            <a:spLocks noGrp="1" noChangeArrowheads="1"/>
          </p:cNvSpPr>
          <p:nvPr>
            <p:ph type="body" sz="half" idx="1"/>
          </p:nvPr>
        </p:nvSpPr>
        <p:spPr>
          <a:xfrm>
            <a:off x="304800" y="1981200"/>
            <a:ext cx="4191000" cy="4572000"/>
          </a:xfrm>
        </p:spPr>
        <p:txBody>
          <a:bodyPr/>
          <a:lstStyle/>
          <a:p>
            <a:pPr>
              <a:lnSpc>
                <a:spcPct val="90000"/>
              </a:lnSpc>
            </a:pPr>
            <a:r>
              <a:rPr lang="en-US" altLang="en-US">
                <a:solidFill>
                  <a:schemeClr val="accent2"/>
                </a:solidFill>
                <a:latin typeface="Arial" charset="0"/>
              </a:rPr>
              <a:t>The primary value  &amp; purpose of the gift of tongues will be separately fulfilled</a:t>
            </a:r>
            <a:r>
              <a:rPr lang="en-US" altLang="en-US">
                <a:latin typeface="Arial" charset="0"/>
              </a:rPr>
              <a:t>, as indicated by a different word that means ‘to end’, &amp;  not being called            ‘in part’, as with         the other two gifts.</a:t>
            </a:r>
          </a:p>
        </p:txBody>
      </p:sp>
      <p:sp>
        <p:nvSpPr>
          <p:cNvPr id="73733"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73734"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pic>
        <p:nvPicPr>
          <p:cNvPr id="73736" name="Picture 8" descr="http://3.bp.blogspot.com/_l96MnXKUq1k/St8aYy0GyJI/AAAAAAAABIM/NlrV5W8a9hc/s400/dead-battery-replace-electronic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33600"/>
            <a:ext cx="4013200"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3736"/>
                                        </p:tgtEl>
                                        <p:attrNameLst>
                                          <p:attrName>style.visibility</p:attrName>
                                        </p:attrNameLst>
                                      </p:cBhvr>
                                      <p:to>
                                        <p:strVal val="visible"/>
                                      </p:to>
                                    </p:set>
                                    <p:anim calcmode="lin" valueType="num">
                                      <p:cBhvr additive="base">
                                        <p:cTn id="7" dur="500" fill="hold"/>
                                        <p:tgtEl>
                                          <p:spTgt spid="73736"/>
                                        </p:tgtEl>
                                        <p:attrNameLst>
                                          <p:attrName>ppt_x</p:attrName>
                                        </p:attrNameLst>
                                      </p:cBhvr>
                                      <p:tavLst>
                                        <p:tav tm="0">
                                          <p:val>
                                            <p:strVal val="1+#ppt_w/2"/>
                                          </p:val>
                                        </p:tav>
                                        <p:tav tm="100000">
                                          <p:val>
                                            <p:strVal val="#ppt_x"/>
                                          </p:val>
                                        </p:tav>
                                      </p:tavLst>
                                    </p:anim>
                                    <p:anim calcmode="lin" valueType="num">
                                      <p:cBhvr additive="base">
                                        <p:cTn id="8" dur="500" fill="hold"/>
                                        <p:tgtEl>
                                          <p:spTgt spid="737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sz="3600">
                <a:solidFill>
                  <a:schemeClr val="accent2"/>
                </a:solidFill>
                <a:latin typeface="Arial" charset="0"/>
              </a:rPr>
              <a:t>Tongues will cease of their own</a:t>
            </a:r>
          </a:p>
        </p:txBody>
      </p:sp>
      <p:sp>
        <p:nvSpPr>
          <p:cNvPr id="118788" name="Rectangle 4"/>
          <p:cNvSpPr>
            <a:spLocks noGrp="1" noChangeArrowheads="1"/>
          </p:cNvSpPr>
          <p:nvPr>
            <p:ph type="body" sz="half" idx="2"/>
          </p:nvPr>
        </p:nvSpPr>
        <p:spPr>
          <a:xfrm>
            <a:off x="4648200" y="1981200"/>
            <a:ext cx="4191000" cy="4572000"/>
          </a:xfrm>
        </p:spPr>
        <p:txBody>
          <a:bodyPr/>
          <a:lstStyle/>
          <a:p>
            <a:pPr>
              <a:lnSpc>
                <a:spcPct val="90000"/>
              </a:lnSpc>
            </a:pPr>
            <a:r>
              <a:rPr lang="en-US" altLang="en-US">
                <a:solidFill>
                  <a:schemeClr val="accent2"/>
                </a:solidFill>
                <a:latin typeface="Arial" charset="0"/>
              </a:rPr>
              <a:t>Tongues, by the evidence of both   the Old &amp; New Testaments, had         a special purpose that was fulfilled in 70 AD</a:t>
            </a:r>
            <a:r>
              <a:rPr lang="en-US" altLang="en-US">
                <a:latin typeface="Arial" charset="0"/>
              </a:rPr>
              <a:t>, when the Romans defeated Jerusalem,</a:t>
            </a:r>
            <a:r>
              <a:rPr lang="en-US" altLang="en-US" sz="2000">
                <a:latin typeface="Arial" charset="0"/>
              </a:rPr>
              <a:t> </a:t>
            </a:r>
            <a:r>
              <a:rPr lang="en-US" altLang="en-US">
                <a:latin typeface="Arial" charset="0"/>
              </a:rPr>
              <a:t>&amp;</a:t>
            </a:r>
            <a:r>
              <a:rPr lang="en-US" altLang="en-US" sz="2000">
                <a:latin typeface="Arial" charset="0"/>
              </a:rPr>
              <a:t> </a:t>
            </a:r>
            <a:r>
              <a:rPr lang="en-US" altLang="en-US">
                <a:latin typeface="Arial" charset="0"/>
              </a:rPr>
              <a:t>valid tongues ceased.</a:t>
            </a:r>
          </a:p>
        </p:txBody>
      </p:sp>
      <p:sp>
        <p:nvSpPr>
          <p:cNvPr id="118789"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118790"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pic>
        <p:nvPicPr>
          <p:cNvPr id="118792" name="Picture 8" descr="JERUSA~1"/>
          <p:cNvPicPr>
            <a:picLocks noChangeAspect="1" noChangeArrowheads="1"/>
          </p:cNvPicPr>
          <p:nvPr/>
        </p:nvPicPr>
        <p:blipFill>
          <a:blip r:embed="rId3">
            <a:extLst>
              <a:ext uri="{28A0092B-C50C-407E-A947-70E740481C1C}">
                <a14:useLocalDpi xmlns:a14="http://schemas.microsoft.com/office/drawing/2010/main" val="0"/>
              </a:ext>
            </a:extLst>
          </a:blip>
          <a:srcRect l="34883"/>
          <a:stretch>
            <a:fillRect/>
          </a:stretch>
        </p:blipFill>
        <p:spPr bwMode="auto">
          <a:xfrm>
            <a:off x="304800" y="2057400"/>
            <a:ext cx="4267200" cy="4251325"/>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84995" name="Picture 3"/>
          <p:cNvPicPr>
            <a:picLocks noChangeAspect="1" noChangeArrowheads="1"/>
          </p:cNvPicPr>
          <p:nvPr/>
        </p:nvPicPr>
        <p:blipFill>
          <a:blip r:embed="rId2">
            <a:extLst>
              <a:ext uri="{28A0092B-C50C-407E-A947-70E740481C1C}">
                <a14:useLocalDpi xmlns:a14="http://schemas.microsoft.com/office/drawing/2010/main" val="0"/>
              </a:ext>
            </a:extLst>
          </a:blip>
          <a:srcRect l="7353" t="25385" r="9558" b="25056"/>
          <a:stretch>
            <a:fillRect/>
          </a:stretch>
        </p:blipFill>
        <p:spPr bwMode="auto">
          <a:xfrm>
            <a:off x="0" y="0"/>
            <a:ext cx="9144000" cy="35052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4996" name="Text Box 4"/>
          <p:cNvSpPr txBox="1">
            <a:spLocks noChangeArrowheads="1"/>
          </p:cNvSpPr>
          <p:nvPr/>
        </p:nvSpPr>
        <p:spPr bwMode="auto">
          <a:xfrm>
            <a:off x="152400" y="3657600"/>
            <a:ext cx="8839200" cy="3054350"/>
          </a:xfrm>
          <a:prstGeom prst="rect">
            <a:avLst/>
          </a:prstGeom>
          <a:solidFill>
            <a:srgbClr val="FFFFCC"/>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The first two slides on your handout show the passage in a poetic form, with some meanings from the Greek brought out by words to clarify our understanding, &amp; implied meanings added by brackets [implied words].  We’ll be glancing back at these slides from time to time.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23235" name="Picture 3"/>
          <p:cNvPicPr>
            <a:picLocks noChangeAspect="1" noChangeArrowheads="1"/>
          </p:cNvPicPr>
          <p:nvPr/>
        </p:nvPicPr>
        <p:blipFill>
          <a:blip r:embed="rId3">
            <a:extLst>
              <a:ext uri="{28A0092B-C50C-407E-A947-70E740481C1C}">
                <a14:useLocalDpi xmlns:a14="http://schemas.microsoft.com/office/drawing/2010/main" val="0"/>
              </a:ext>
            </a:extLst>
          </a:blip>
          <a:srcRect l="13542" t="13699" r="13542" b="5815"/>
          <a:stretch>
            <a:fillRect/>
          </a:stretch>
        </p:blipFill>
        <p:spPr bwMode="auto">
          <a:xfrm>
            <a:off x="0" y="0"/>
            <a:ext cx="9144000" cy="613886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23238" name="Picture 6"/>
          <p:cNvPicPr>
            <a:picLocks noChangeAspect="1" noChangeArrowheads="1"/>
          </p:cNvPicPr>
          <p:nvPr/>
        </p:nvPicPr>
        <p:blipFill>
          <a:blip r:embed="rId4">
            <a:extLst>
              <a:ext uri="{28A0092B-C50C-407E-A947-70E740481C1C}">
                <a14:useLocalDpi xmlns:a14="http://schemas.microsoft.com/office/drawing/2010/main" val="0"/>
              </a:ext>
            </a:extLst>
          </a:blip>
          <a:srcRect l="23810" t="23483" r="23810" b="12329"/>
          <a:stretch>
            <a:fillRect/>
          </a:stretch>
        </p:blipFill>
        <p:spPr bwMode="auto">
          <a:xfrm>
            <a:off x="3886200" y="2940050"/>
            <a:ext cx="5257800" cy="39179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23239" name="Picture 7"/>
          <p:cNvPicPr>
            <a:picLocks noChangeAspect="1" noChangeArrowheads="1"/>
          </p:cNvPicPr>
          <p:nvPr/>
        </p:nvPicPr>
        <p:blipFill>
          <a:blip r:embed="rId5">
            <a:extLst>
              <a:ext uri="{28A0092B-C50C-407E-A947-70E740481C1C}">
                <a14:useLocalDpi xmlns:a14="http://schemas.microsoft.com/office/drawing/2010/main" val="0"/>
              </a:ext>
            </a:extLst>
          </a:blip>
          <a:srcRect l="11571" t="14944" r="51239" b="6255"/>
          <a:stretch>
            <a:fillRect/>
          </a:stretch>
        </p:blipFill>
        <p:spPr bwMode="auto">
          <a:xfrm>
            <a:off x="1905000" y="0"/>
            <a:ext cx="5321300" cy="6858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23238"/>
                                        </p:tgtEl>
                                        <p:attrNameLst>
                                          <p:attrName>style.visibility</p:attrName>
                                        </p:attrNameLst>
                                      </p:cBhvr>
                                      <p:to>
                                        <p:strVal val="visible"/>
                                      </p:to>
                                    </p:set>
                                    <p:anim calcmode="lin" valueType="num">
                                      <p:cBhvr additive="base">
                                        <p:cTn id="7" dur="500" fill="hold"/>
                                        <p:tgtEl>
                                          <p:spTgt spid="223238"/>
                                        </p:tgtEl>
                                        <p:attrNameLst>
                                          <p:attrName>ppt_x</p:attrName>
                                        </p:attrNameLst>
                                      </p:cBhvr>
                                      <p:tavLst>
                                        <p:tav tm="0">
                                          <p:val>
                                            <p:strVal val="1+#ppt_w/2"/>
                                          </p:val>
                                        </p:tav>
                                        <p:tav tm="100000">
                                          <p:val>
                                            <p:strVal val="#ppt_x"/>
                                          </p:val>
                                        </p:tav>
                                      </p:tavLst>
                                    </p:anim>
                                    <p:anim calcmode="lin" valueType="num">
                                      <p:cBhvr additive="base">
                                        <p:cTn id="8" dur="500" fill="hold"/>
                                        <p:tgtEl>
                                          <p:spTgt spid="2232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23239"/>
                                        </p:tgtEl>
                                        <p:attrNameLst>
                                          <p:attrName>style.visibility</p:attrName>
                                        </p:attrNameLst>
                                      </p:cBhvr>
                                      <p:to>
                                        <p:strVal val="visible"/>
                                      </p:to>
                                    </p:set>
                                    <p:anim calcmode="lin" valueType="num">
                                      <p:cBhvr additive="base">
                                        <p:cTn id="13" dur="500" fill="hold"/>
                                        <p:tgtEl>
                                          <p:spTgt spid="223239"/>
                                        </p:tgtEl>
                                        <p:attrNameLst>
                                          <p:attrName>ppt_x</p:attrName>
                                        </p:attrNameLst>
                                      </p:cBhvr>
                                      <p:tavLst>
                                        <p:tav tm="0">
                                          <p:val>
                                            <p:strVal val="#ppt_x"/>
                                          </p:val>
                                        </p:tav>
                                        <p:tav tm="100000">
                                          <p:val>
                                            <p:strVal val="#ppt_x"/>
                                          </p:val>
                                        </p:tav>
                                      </p:tavLst>
                                    </p:anim>
                                    <p:anim calcmode="lin" valueType="num">
                                      <p:cBhvr additive="base">
                                        <p:cTn id="14" dur="500" fill="hold"/>
                                        <p:tgtEl>
                                          <p:spTgt spid="2232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0"/>
            <a:ext cx="7772400" cy="685800"/>
          </a:xfrm>
        </p:spPr>
        <p:txBody>
          <a:bodyPr/>
          <a:lstStyle/>
          <a:p>
            <a:r>
              <a:rPr lang="en-US" altLang="en-US" sz="3200">
                <a:solidFill>
                  <a:schemeClr val="accent2"/>
                </a:solidFill>
                <a:latin typeface="Arial" charset="0"/>
              </a:rPr>
              <a:t>1 Corinthians 13:8-13</a:t>
            </a:r>
          </a:p>
        </p:txBody>
      </p:sp>
      <p:sp>
        <p:nvSpPr>
          <p:cNvPr id="124931" name="Line 3"/>
          <p:cNvSpPr>
            <a:spLocks noChangeShapeType="1"/>
          </p:cNvSpPr>
          <p:nvPr/>
        </p:nvSpPr>
        <p:spPr bwMode="auto">
          <a:xfrm>
            <a:off x="762000" y="1371600"/>
            <a:ext cx="77724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4932" name="Line 4"/>
          <p:cNvSpPr>
            <a:spLocks noChangeShapeType="1"/>
          </p:cNvSpPr>
          <p:nvPr/>
        </p:nvSpPr>
        <p:spPr bwMode="auto">
          <a:xfrm>
            <a:off x="685800" y="2209800"/>
            <a:ext cx="5638800" cy="0"/>
          </a:xfrm>
          <a:prstGeom prst="line">
            <a:avLst/>
          </a:prstGeom>
          <a:noFill/>
          <a:ln w="762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4933" name="Line 5"/>
          <p:cNvSpPr>
            <a:spLocks noChangeShapeType="1"/>
          </p:cNvSpPr>
          <p:nvPr/>
        </p:nvSpPr>
        <p:spPr bwMode="auto">
          <a:xfrm>
            <a:off x="685800" y="3048000"/>
            <a:ext cx="56388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4934" name="Text Box 6"/>
          <p:cNvSpPr txBox="1">
            <a:spLocks noChangeArrowheads="1"/>
          </p:cNvSpPr>
          <p:nvPr/>
        </p:nvSpPr>
        <p:spPr bwMode="auto">
          <a:xfrm>
            <a:off x="685800" y="1524000"/>
            <a:ext cx="266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Love</a:t>
            </a:r>
          </a:p>
        </p:txBody>
      </p:sp>
      <p:sp>
        <p:nvSpPr>
          <p:cNvPr id="124935" name="Text Box 7"/>
          <p:cNvSpPr txBox="1">
            <a:spLocks noChangeArrowheads="1"/>
          </p:cNvSpPr>
          <p:nvPr/>
        </p:nvSpPr>
        <p:spPr bwMode="auto">
          <a:xfrm>
            <a:off x="685800" y="23622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Faith</a:t>
            </a:r>
          </a:p>
        </p:txBody>
      </p:sp>
      <p:sp>
        <p:nvSpPr>
          <p:cNvPr id="124936" name="Text Box 8"/>
          <p:cNvSpPr txBox="1">
            <a:spLocks noChangeArrowheads="1"/>
          </p:cNvSpPr>
          <p:nvPr/>
        </p:nvSpPr>
        <p:spPr bwMode="auto">
          <a:xfrm>
            <a:off x="685800" y="3200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Hope</a:t>
            </a:r>
          </a:p>
        </p:txBody>
      </p:sp>
      <p:sp>
        <p:nvSpPr>
          <p:cNvPr id="124937" name="Line 9"/>
          <p:cNvSpPr>
            <a:spLocks noChangeShapeType="1"/>
          </p:cNvSpPr>
          <p:nvPr/>
        </p:nvSpPr>
        <p:spPr bwMode="auto">
          <a:xfrm>
            <a:off x="6324600" y="2209800"/>
            <a:ext cx="0" cy="137160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4938" name="Text Box 10"/>
          <p:cNvSpPr txBox="1">
            <a:spLocks noChangeArrowheads="1"/>
          </p:cNvSpPr>
          <p:nvPr/>
        </p:nvSpPr>
        <p:spPr bwMode="auto">
          <a:xfrm>
            <a:off x="685800" y="685800"/>
            <a:ext cx="708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sym typeface="Wingdings 3" charset="2"/>
              </a:rPr>
              <a:t></a:t>
            </a:r>
            <a:r>
              <a:rPr lang="en-US" altLang="en-US" sz="3200">
                <a:latin typeface="Arial" charset="0"/>
              </a:rPr>
              <a:t> Now these remain, but……</a:t>
            </a:r>
            <a:r>
              <a:rPr lang="en-US" altLang="en-US" sz="3200">
                <a:latin typeface="Arial" charset="0"/>
                <a:sym typeface="Wingdings 3" charset="2"/>
              </a:rPr>
              <a:t></a:t>
            </a:r>
          </a:p>
        </p:txBody>
      </p:sp>
      <p:sp>
        <p:nvSpPr>
          <p:cNvPr id="124945" name="Text Box 17"/>
          <p:cNvSpPr txBox="1">
            <a:spLocks noChangeArrowheads="1"/>
          </p:cNvSpPr>
          <p:nvPr/>
        </p:nvSpPr>
        <p:spPr bwMode="auto">
          <a:xfrm>
            <a:off x="5334000" y="1447800"/>
            <a:ext cx="289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200">
                <a:latin typeface="Arial" charset="0"/>
              </a:rPr>
              <a:t>never falls off </a:t>
            </a:r>
          </a:p>
        </p:txBody>
      </p:sp>
      <p:sp>
        <p:nvSpPr>
          <p:cNvPr id="124946" name="Text Box 18"/>
          <p:cNvSpPr txBox="1">
            <a:spLocks noChangeArrowheads="1"/>
          </p:cNvSpPr>
          <p:nvPr/>
        </p:nvSpPr>
        <p:spPr bwMode="auto">
          <a:xfrm>
            <a:off x="6477000" y="2133600"/>
            <a:ext cx="23622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both fall         off when fulfilled by seeing Him</a:t>
            </a:r>
          </a:p>
        </p:txBody>
      </p:sp>
      <p:sp>
        <p:nvSpPr>
          <p:cNvPr id="124949" name="Text Box 21"/>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5800" y="0"/>
            <a:ext cx="7772400" cy="685800"/>
          </a:xfrm>
        </p:spPr>
        <p:txBody>
          <a:bodyPr/>
          <a:lstStyle/>
          <a:p>
            <a:r>
              <a:rPr lang="en-US" altLang="en-US" sz="3200">
                <a:solidFill>
                  <a:schemeClr val="accent2"/>
                </a:solidFill>
                <a:latin typeface="Arial" charset="0"/>
              </a:rPr>
              <a:t>1 Corinthians 13:8-13</a:t>
            </a:r>
          </a:p>
        </p:txBody>
      </p:sp>
      <p:sp>
        <p:nvSpPr>
          <p:cNvPr id="192515" name="Line 3"/>
          <p:cNvSpPr>
            <a:spLocks noChangeShapeType="1"/>
          </p:cNvSpPr>
          <p:nvPr/>
        </p:nvSpPr>
        <p:spPr bwMode="auto">
          <a:xfrm>
            <a:off x="762000" y="1371600"/>
            <a:ext cx="77724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516" name="Line 4"/>
          <p:cNvSpPr>
            <a:spLocks noChangeShapeType="1"/>
          </p:cNvSpPr>
          <p:nvPr/>
        </p:nvSpPr>
        <p:spPr bwMode="auto">
          <a:xfrm>
            <a:off x="685800" y="2209800"/>
            <a:ext cx="5638800" cy="0"/>
          </a:xfrm>
          <a:prstGeom prst="line">
            <a:avLst/>
          </a:prstGeom>
          <a:noFill/>
          <a:ln w="762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517" name="Line 5"/>
          <p:cNvSpPr>
            <a:spLocks noChangeShapeType="1"/>
          </p:cNvSpPr>
          <p:nvPr/>
        </p:nvSpPr>
        <p:spPr bwMode="auto">
          <a:xfrm>
            <a:off x="685800" y="3048000"/>
            <a:ext cx="56388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518" name="Text Box 6"/>
          <p:cNvSpPr txBox="1">
            <a:spLocks noChangeArrowheads="1"/>
          </p:cNvSpPr>
          <p:nvPr/>
        </p:nvSpPr>
        <p:spPr bwMode="auto">
          <a:xfrm>
            <a:off x="685800" y="1524000"/>
            <a:ext cx="266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Love</a:t>
            </a:r>
          </a:p>
        </p:txBody>
      </p:sp>
      <p:sp>
        <p:nvSpPr>
          <p:cNvPr id="192519" name="Text Box 7"/>
          <p:cNvSpPr txBox="1">
            <a:spLocks noChangeArrowheads="1"/>
          </p:cNvSpPr>
          <p:nvPr/>
        </p:nvSpPr>
        <p:spPr bwMode="auto">
          <a:xfrm>
            <a:off x="685800" y="23622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Faith</a:t>
            </a:r>
          </a:p>
        </p:txBody>
      </p:sp>
      <p:sp>
        <p:nvSpPr>
          <p:cNvPr id="192520" name="Text Box 8"/>
          <p:cNvSpPr txBox="1">
            <a:spLocks noChangeArrowheads="1"/>
          </p:cNvSpPr>
          <p:nvPr/>
        </p:nvSpPr>
        <p:spPr bwMode="auto">
          <a:xfrm>
            <a:off x="685800" y="3200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Hope</a:t>
            </a:r>
          </a:p>
        </p:txBody>
      </p:sp>
      <p:sp>
        <p:nvSpPr>
          <p:cNvPr id="192521" name="Line 9"/>
          <p:cNvSpPr>
            <a:spLocks noChangeShapeType="1"/>
          </p:cNvSpPr>
          <p:nvPr/>
        </p:nvSpPr>
        <p:spPr bwMode="auto">
          <a:xfrm>
            <a:off x="6324600" y="2209800"/>
            <a:ext cx="0" cy="137160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522" name="Text Box 10"/>
          <p:cNvSpPr txBox="1">
            <a:spLocks noChangeArrowheads="1"/>
          </p:cNvSpPr>
          <p:nvPr/>
        </p:nvSpPr>
        <p:spPr bwMode="auto">
          <a:xfrm>
            <a:off x="685800" y="685800"/>
            <a:ext cx="708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sym typeface="Wingdings 3" charset="2"/>
              </a:rPr>
              <a:t></a:t>
            </a:r>
            <a:r>
              <a:rPr lang="en-US" altLang="en-US" sz="3200">
                <a:latin typeface="Arial" charset="0"/>
              </a:rPr>
              <a:t> Now these remain, but……</a:t>
            </a:r>
            <a:r>
              <a:rPr lang="en-US" altLang="en-US" sz="3200">
                <a:latin typeface="Arial" charset="0"/>
                <a:sym typeface="Wingdings 3" charset="2"/>
              </a:rPr>
              <a:t></a:t>
            </a:r>
          </a:p>
        </p:txBody>
      </p:sp>
      <p:sp>
        <p:nvSpPr>
          <p:cNvPr id="192523" name="Line 11"/>
          <p:cNvSpPr>
            <a:spLocks noChangeShapeType="1"/>
          </p:cNvSpPr>
          <p:nvPr/>
        </p:nvSpPr>
        <p:spPr bwMode="auto">
          <a:xfrm>
            <a:off x="685800" y="3886200"/>
            <a:ext cx="3962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524" name="Line 12"/>
          <p:cNvSpPr>
            <a:spLocks noChangeShapeType="1"/>
          </p:cNvSpPr>
          <p:nvPr/>
        </p:nvSpPr>
        <p:spPr bwMode="auto">
          <a:xfrm>
            <a:off x="4648200" y="3886200"/>
            <a:ext cx="0" cy="129540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525" name="Text Box 13"/>
          <p:cNvSpPr txBox="1">
            <a:spLocks noChangeArrowheads="1"/>
          </p:cNvSpPr>
          <p:nvPr/>
        </p:nvSpPr>
        <p:spPr bwMode="auto">
          <a:xfrm>
            <a:off x="685800" y="3962400"/>
            <a:ext cx="472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Prophecy &amp;                  Knowledge            </a:t>
            </a:r>
            <a:r>
              <a:rPr lang="en-US" altLang="en-US" sz="3200">
                <a:latin typeface="Arial" charset="0"/>
                <a:sym typeface="Wingdings 2" charset="2"/>
              </a:rPr>
              <a:t></a:t>
            </a:r>
            <a:r>
              <a:rPr lang="en-US" altLang="en-US" sz="3200">
                <a:latin typeface="Arial" charset="0"/>
              </a:rPr>
              <a:t> </a:t>
            </a:r>
            <a:r>
              <a:rPr lang="en-US" altLang="en-US" sz="3200">
                <a:latin typeface="Arial" charset="0"/>
                <a:sym typeface="Wingdings" charset="2"/>
              </a:rPr>
              <a:t></a:t>
            </a:r>
            <a:r>
              <a:rPr lang="en-US" altLang="en-US" sz="3200">
                <a:latin typeface="Arial" charset="0"/>
              </a:rPr>
              <a:t> </a:t>
            </a:r>
          </a:p>
        </p:txBody>
      </p:sp>
      <p:sp>
        <p:nvSpPr>
          <p:cNvPr id="192529" name="Text Box 17"/>
          <p:cNvSpPr txBox="1">
            <a:spLocks noChangeArrowheads="1"/>
          </p:cNvSpPr>
          <p:nvPr/>
        </p:nvSpPr>
        <p:spPr bwMode="auto">
          <a:xfrm>
            <a:off x="5334000" y="1447800"/>
            <a:ext cx="289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200">
                <a:latin typeface="Arial" charset="0"/>
              </a:rPr>
              <a:t>never falls off </a:t>
            </a:r>
          </a:p>
        </p:txBody>
      </p:sp>
      <p:sp>
        <p:nvSpPr>
          <p:cNvPr id="192530" name="Text Box 18"/>
          <p:cNvSpPr txBox="1">
            <a:spLocks noChangeArrowheads="1"/>
          </p:cNvSpPr>
          <p:nvPr/>
        </p:nvSpPr>
        <p:spPr bwMode="auto">
          <a:xfrm>
            <a:off x="6477000" y="2133600"/>
            <a:ext cx="23622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both fall         off when fulfilled by seeing Him</a:t>
            </a:r>
          </a:p>
        </p:txBody>
      </p:sp>
      <p:sp>
        <p:nvSpPr>
          <p:cNvPr id="192531" name="Text Box 19"/>
          <p:cNvSpPr txBox="1">
            <a:spLocks noChangeArrowheads="1"/>
          </p:cNvSpPr>
          <p:nvPr/>
        </p:nvSpPr>
        <p:spPr bwMode="auto">
          <a:xfrm>
            <a:off x="5334000" y="4419600"/>
            <a:ext cx="38100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both</a:t>
            </a:r>
            <a:r>
              <a:rPr lang="en-US" altLang="en-US" sz="2800">
                <a:latin typeface="Arial" charset="0"/>
              </a:rPr>
              <a:t> </a:t>
            </a:r>
            <a:r>
              <a:rPr lang="en-US" altLang="en-US" sz="3200">
                <a:latin typeface="Arial" charset="0"/>
              </a:rPr>
              <a:t>are</a:t>
            </a:r>
            <a:r>
              <a:rPr lang="en-US" altLang="en-US" sz="2800">
                <a:latin typeface="Arial" charset="0"/>
              </a:rPr>
              <a:t> </a:t>
            </a:r>
            <a:r>
              <a:rPr lang="en-US" altLang="en-US" sz="3200">
                <a:latin typeface="Arial" charset="0"/>
              </a:rPr>
              <a:t>done</a:t>
            </a:r>
            <a:r>
              <a:rPr lang="en-US" altLang="en-US" sz="2800">
                <a:latin typeface="Arial" charset="0"/>
              </a:rPr>
              <a:t> </a:t>
            </a:r>
            <a:r>
              <a:rPr lang="en-US" altLang="en-US" sz="3200">
                <a:latin typeface="Arial" charset="0"/>
              </a:rPr>
              <a:t>away by the completion of the New Testament</a:t>
            </a:r>
          </a:p>
        </p:txBody>
      </p:sp>
      <p:sp>
        <p:nvSpPr>
          <p:cNvPr id="192533" name="Text Box 21"/>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sp>
        <p:nvSpPr>
          <p:cNvPr id="192534" name="Text Box 22"/>
          <p:cNvSpPr txBox="1">
            <a:spLocks noChangeArrowheads="1"/>
          </p:cNvSpPr>
          <p:nvPr/>
        </p:nvSpPr>
        <p:spPr bwMode="auto">
          <a:xfrm>
            <a:off x="7543800" y="56388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solidFill>
                  <a:srgbClr val="006600"/>
                </a:solidFill>
                <a:latin typeface="Arial" charset="0"/>
              </a:rPr>
              <a:t>~96 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2534">
                                            <p:txEl>
                                              <p:pRg st="0" end="0"/>
                                            </p:txEl>
                                          </p:spTgt>
                                        </p:tgtEl>
                                        <p:attrNameLst>
                                          <p:attrName>style.visibility</p:attrName>
                                        </p:attrNameLst>
                                      </p:cBhvr>
                                      <p:to>
                                        <p:strVal val="visible"/>
                                      </p:to>
                                    </p:set>
                                    <p:anim calcmode="lin" valueType="num">
                                      <p:cBhvr additive="base">
                                        <p:cTn id="7" dur="500" fill="hold"/>
                                        <p:tgtEl>
                                          <p:spTgt spid="1925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53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34"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685800" y="0"/>
            <a:ext cx="7772400" cy="685800"/>
          </a:xfrm>
        </p:spPr>
        <p:txBody>
          <a:bodyPr/>
          <a:lstStyle/>
          <a:p>
            <a:r>
              <a:rPr lang="en-US" altLang="en-US" sz="3200">
                <a:solidFill>
                  <a:schemeClr val="accent2"/>
                </a:solidFill>
                <a:latin typeface="Arial" charset="0"/>
              </a:rPr>
              <a:t>1 Corinthians 13:8-13</a:t>
            </a:r>
          </a:p>
        </p:txBody>
      </p:sp>
      <p:sp>
        <p:nvSpPr>
          <p:cNvPr id="193539" name="Line 3"/>
          <p:cNvSpPr>
            <a:spLocks noChangeShapeType="1"/>
          </p:cNvSpPr>
          <p:nvPr/>
        </p:nvSpPr>
        <p:spPr bwMode="auto">
          <a:xfrm>
            <a:off x="762000" y="1371600"/>
            <a:ext cx="77724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3540" name="Line 4"/>
          <p:cNvSpPr>
            <a:spLocks noChangeShapeType="1"/>
          </p:cNvSpPr>
          <p:nvPr/>
        </p:nvSpPr>
        <p:spPr bwMode="auto">
          <a:xfrm>
            <a:off x="685800" y="2209800"/>
            <a:ext cx="5638800" cy="0"/>
          </a:xfrm>
          <a:prstGeom prst="line">
            <a:avLst/>
          </a:prstGeom>
          <a:noFill/>
          <a:ln w="762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3541" name="Line 5"/>
          <p:cNvSpPr>
            <a:spLocks noChangeShapeType="1"/>
          </p:cNvSpPr>
          <p:nvPr/>
        </p:nvSpPr>
        <p:spPr bwMode="auto">
          <a:xfrm>
            <a:off x="685800" y="3048000"/>
            <a:ext cx="56388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3542" name="Text Box 6"/>
          <p:cNvSpPr txBox="1">
            <a:spLocks noChangeArrowheads="1"/>
          </p:cNvSpPr>
          <p:nvPr/>
        </p:nvSpPr>
        <p:spPr bwMode="auto">
          <a:xfrm>
            <a:off x="685800" y="1524000"/>
            <a:ext cx="266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Love</a:t>
            </a:r>
          </a:p>
        </p:txBody>
      </p:sp>
      <p:sp>
        <p:nvSpPr>
          <p:cNvPr id="193543" name="Text Box 7"/>
          <p:cNvSpPr txBox="1">
            <a:spLocks noChangeArrowheads="1"/>
          </p:cNvSpPr>
          <p:nvPr/>
        </p:nvSpPr>
        <p:spPr bwMode="auto">
          <a:xfrm>
            <a:off x="685800" y="23622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Faith</a:t>
            </a:r>
          </a:p>
        </p:txBody>
      </p:sp>
      <p:sp>
        <p:nvSpPr>
          <p:cNvPr id="193544" name="Text Box 8"/>
          <p:cNvSpPr txBox="1">
            <a:spLocks noChangeArrowheads="1"/>
          </p:cNvSpPr>
          <p:nvPr/>
        </p:nvSpPr>
        <p:spPr bwMode="auto">
          <a:xfrm>
            <a:off x="685800" y="3200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Hope</a:t>
            </a:r>
          </a:p>
        </p:txBody>
      </p:sp>
      <p:sp>
        <p:nvSpPr>
          <p:cNvPr id="193545" name="Line 9"/>
          <p:cNvSpPr>
            <a:spLocks noChangeShapeType="1"/>
          </p:cNvSpPr>
          <p:nvPr/>
        </p:nvSpPr>
        <p:spPr bwMode="auto">
          <a:xfrm>
            <a:off x="6324600" y="2209800"/>
            <a:ext cx="0" cy="137160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3546" name="Text Box 10"/>
          <p:cNvSpPr txBox="1">
            <a:spLocks noChangeArrowheads="1"/>
          </p:cNvSpPr>
          <p:nvPr/>
        </p:nvSpPr>
        <p:spPr bwMode="auto">
          <a:xfrm>
            <a:off x="685800" y="685800"/>
            <a:ext cx="708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sym typeface="Wingdings 3" charset="2"/>
              </a:rPr>
              <a:t></a:t>
            </a:r>
            <a:r>
              <a:rPr lang="en-US" altLang="en-US" sz="3200">
                <a:latin typeface="Arial" charset="0"/>
              </a:rPr>
              <a:t> Now these remain, but……</a:t>
            </a:r>
            <a:r>
              <a:rPr lang="en-US" altLang="en-US" sz="3200">
                <a:latin typeface="Arial" charset="0"/>
                <a:sym typeface="Wingdings 3" charset="2"/>
              </a:rPr>
              <a:t></a:t>
            </a:r>
          </a:p>
        </p:txBody>
      </p:sp>
      <p:sp>
        <p:nvSpPr>
          <p:cNvPr id="193547" name="Line 11"/>
          <p:cNvSpPr>
            <a:spLocks noChangeShapeType="1"/>
          </p:cNvSpPr>
          <p:nvPr/>
        </p:nvSpPr>
        <p:spPr bwMode="auto">
          <a:xfrm>
            <a:off x="685800" y="3886200"/>
            <a:ext cx="3962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3548" name="Line 12"/>
          <p:cNvSpPr>
            <a:spLocks noChangeShapeType="1"/>
          </p:cNvSpPr>
          <p:nvPr/>
        </p:nvSpPr>
        <p:spPr bwMode="auto">
          <a:xfrm>
            <a:off x="4648200" y="3886200"/>
            <a:ext cx="0" cy="129540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3549" name="Text Box 13"/>
          <p:cNvSpPr txBox="1">
            <a:spLocks noChangeArrowheads="1"/>
          </p:cNvSpPr>
          <p:nvPr/>
        </p:nvSpPr>
        <p:spPr bwMode="auto">
          <a:xfrm>
            <a:off x="685800" y="3962400"/>
            <a:ext cx="472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Prophecy &amp;                  Knowledge            </a:t>
            </a:r>
            <a:r>
              <a:rPr lang="en-US" altLang="en-US" sz="3200">
                <a:latin typeface="Arial" charset="0"/>
                <a:sym typeface="Wingdings 2" charset="2"/>
              </a:rPr>
              <a:t></a:t>
            </a:r>
            <a:r>
              <a:rPr lang="en-US" altLang="en-US" sz="3200">
                <a:latin typeface="Arial" charset="0"/>
              </a:rPr>
              <a:t> </a:t>
            </a:r>
            <a:r>
              <a:rPr lang="en-US" altLang="en-US" sz="3200">
                <a:latin typeface="Arial" charset="0"/>
                <a:sym typeface="Wingdings" charset="2"/>
              </a:rPr>
              <a:t></a:t>
            </a:r>
            <a:r>
              <a:rPr lang="en-US" altLang="en-US" sz="3200">
                <a:latin typeface="Arial" charset="0"/>
              </a:rPr>
              <a:t> </a:t>
            </a:r>
          </a:p>
        </p:txBody>
      </p:sp>
      <p:sp>
        <p:nvSpPr>
          <p:cNvPr id="193550" name="Line 14"/>
          <p:cNvSpPr>
            <a:spLocks noChangeShapeType="1"/>
          </p:cNvSpPr>
          <p:nvPr/>
        </p:nvSpPr>
        <p:spPr bwMode="auto">
          <a:xfrm>
            <a:off x="685800" y="5105400"/>
            <a:ext cx="1981200" cy="0"/>
          </a:xfrm>
          <a:prstGeom prst="line">
            <a:avLst/>
          </a:prstGeom>
          <a:noFill/>
          <a:ln w="762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3551" name="Line 15"/>
          <p:cNvSpPr>
            <a:spLocks noChangeShapeType="1"/>
          </p:cNvSpPr>
          <p:nvPr/>
        </p:nvSpPr>
        <p:spPr bwMode="auto">
          <a:xfrm>
            <a:off x="2667000" y="5105400"/>
            <a:ext cx="0" cy="990600"/>
          </a:xfrm>
          <a:prstGeom prst="line">
            <a:avLst/>
          </a:prstGeom>
          <a:noFill/>
          <a:ln w="762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3552" name="Text Box 16"/>
          <p:cNvSpPr txBox="1">
            <a:spLocks noChangeArrowheads="1"/>
          </p:cNvSpPr>
          <p:nvPr/>
        </p:nvSpPr>
        <p:spPr bwMode="auto">
          <a:xfrm>
            <a:off x="685800" y="5181600"/>
            <a:ext cx="304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Tongues</a:t>
            </a:r>
          </a:p>
        </p:txBody>
      </p:sp>
      <p:sp>
        <p:nvSpPr>
          <p:cNvPr id="193553" name="Text Box 17"/>
          <p:cNvSpPr txBox="1">
            <a:spLocks noChangeArrowheads="1"/>
          </p:cNvSpPr>
          <p:nvPr/>
        </p:nvSpPr>
        <p:spPr bwMode="auto">
          <a:xfrm>
            <a:off x="5334000" y="1447800"/>
            <a:ext cx="289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200">
                <a:latin typeface="Arial" charset="0"/>
              </a:rPr>
              <a:t>never falls off </a:t>
            </a:r>
          </a:p>
        </p:txBody>
      </p:sp>
      <p:sp>
        <p:nvSpPr>
          <p:cNvPr id="193554" name="Text Box 18"/>
          <p:cNvSpPr txBox="1">
            <a:spLocks noChangeArrowheads="1"/>
          </p:cNvSpPr>
          <p:nvPr/>
        </p:nvSpPr>
        <p:spPr bwMode="auto">
          <a:xfrm>
            <a:off x="6477000" y="2133600"/>
            <a:ext cx="23622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both fall         off when fulfilled by seeing Him</a:t>
            </a:r>
          </a:p>
        </p:txBody>
      </p:sp>
      <p:sp>
        <p:nvSpPr>
          <p:cNvPr id="193555" name="Text Box 19"/>
          <p:cNvSpPr txBox="1">
            <a:spLocks noChangeArrowheads="1"/>
          </p:cNvSpPr>
          <p:nvPr/>
        </p:nvSpPr>
        <p:spPr bwMode="auto">
          <a:xfrm>
            <a:off x="5334000" y="4419600"/>
            <a:ext cx="38100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both</a:t>
            </a:r>
            <a:r>
              <a:rPr lang="en-US" altLang="en-US" sz="2800">
                <a:latin typeface="Arial" charset="0"/>
              </a:rPr>
              <a:t> </a:t>
            </a:r>
            <a:r>
              <a:rPr lang="en-US" altLang="en-US" sz="3200">
                <a:latin typeface="Arial" charset="0"/>
              </a:rPr>
              <a:t>are</a:t>
            </a:r>
            <a:r>
              <a:rPr lang="en-US" altLang="en-US" sz="2800">
                <a:latin typeface="Arial" charset="0"/>
              </a:rPr>
              <a:t> </a:t>
            </a:r>
            <a:r>
              <a:rPr lang="en-US" altLang="en-US" sz="3200">
                <a:latin typeface="Arial" charset="0"/>
              </a:rPr>
              <a:t>done</a:t>
            </a:r>
            <a:r>
              <a:rPr lang="en-US" altLang="en-US" sz="2800">
                <a:latin typeface="Arial" charset="0"/>
              </a:rPr>
              <a:t> </a:t>
            </a:r>
            <a:r>
              <a:rPr lang="en-US" altLang="en-US" sz="3200">
                <a:latin typeface="Arial" charset="0"/>
              </a:rPr>
              <a:t>away by the completion of the New Testament</a:t>
            </a:r>
          </a:p>
        </p:txBody>
      </p:sp>
      <p:sp>
        <p:nvSpPr>
          <p:cNvPr id="193556" name="Text Box 20"/>
          <p:cNvSpPr txBox="1">
            <a:spLocks noChangeArrowheads="1"/>
          </p:cNvSpPr>
          <p:nvPr/>
        </p:nvSpPr>
        <p:spPr bwMode="auto">
          <a:xfrm>
            <a:off x="2819400" y="5303838"/>
            <a:ext cx="20574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latin typeface="Arial" charset="0"/>
              </a:rPr>
              <a:t>ceases of  its own by  70 AD</a:t>
            </a:r>
          </a:p>
        </p:txBody>
      </p:sp>
      <p:sp>
        <p:nvSpPr>
          <p:cNvPr id="193557" name="Text Box 21"/>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sp>
        <p:nvSpPr>
          <p:cNvPr id="193558" name="Text Box 22"/>
          <p:cNvSpPr txBox="1">
            <a:spLocks noChangeArrowheads="1"/>
          </p:cNvSpPr>
          <p:nvPr/>
        </p:nvSpPr>
        <p:spPr bwMode="auto">
          <a:xfrm>
            <a:off x="7543800" y="56388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solidFill>
                  <a:srgbClr val="006600"/>
                </a:solidFill>
                <a:latin typeface="Arial" charset="0"/>
              </a:rPr>
              <a:t>~96 AD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0" y="609600"/>
            <a:ext cx="9144000" cy="1143000"/>
          </a:xfrm>
        </p:spPr>
        <p:txBody>
          <a:bodyPr/>
          <a:lstStyle/>
          <a:p>
            <a:r>
              <a:rPr lang="en-US" altLang="en-US" sz="3600">
                <a:solidFill>
                  <a:schemeClr val="accent2"/>
                </a:solidFill>
                <a:latin typeface="Arial" charset="0"/>
              </a:rPr>
              <a:t>Is there any other confirmation                          that ‘the apostolic era gifts’                                                 ended with the apostles?</a:t>
            </a:r>
          </a:p>
        </p:txBody>
      </p:sp>
      <p:pic>
        <p:nvPicPr>
          <p:cNvPr id="224259" name="Picture 3" descr="C:\Images\older man ponde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0"/>
            <a:ext cx="5029200" cy="35766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body" sz="half" idx="1"/>
          </p:nvPr>
        </p:nvSpPr>
        <p:spPr>
          <a:xfrm>
            <a:off x="304800" y="304800"/>
            <a:ext cx="4191000" cy="6248400"/>
          </a:xfrm>
        </p:spPr>
        <p:txBody>
          <a:bodyPr/>
          <a:lstStyle/>
          <a:p>
            <a:pPr>
              <a:lnSpc>
                <a:spcPct val="90000"/>
              </a:lnSpc>
              <a:buFontTx/>
              <a:buNone/>
            </a:pPr>
            <a:r>
              <a:rPr lang="en-US" altLang="en-US">
                <a:solidFill>
                  <a:schemeClr val="accent2"/>
                </a:solidFill>
                <a:latin typeface="Arial" charset="0"/>
              </a:rPr>
              <a:t>Ephesians 2:19-20:</a:t>
            </a:r>
          </a:p>
          <a:p>
            <a:pPr>
              <a:lnSpc>
                <a:spcPct val="90000"/>
              </a:lnSpc>
            </a:pPr>
            <a:r>
              <a:rPr lang="en-US" altLang="en-US">
                <a:latin typeface="Arial" charset="0"/>
              </a:rPr>
              <a:t>…you are fellow citizens with the saints, and are of God's household, 20 having been built on </a:t>
            </a:r>
            <a:r>
              <a:rPr lang="en-US" altLang="en-US" u="sng">
                <a:latin typeface="Arial" charset="0"/>
              </a:rPr>
              <a:t>the foundation of the apostles and prophets</a:t>
            </a:r>
            <a:r>
              <a:rPr lang="en-US" altLang="en-US">
                <a:latin typeface="Arial" charset="0"/>
              </a:rPr>
              <a:t>, Christ Jesus Himself being the corner stone,</a:t>
            </a:r>
          </a:p>
          <a:p>
            <a:pPr>
              <a:lnSpc>
                <a:spcPct val="90000"/>
              </a:lnSpc>
            </a:pPr>
            <a:r>
              <a:rPr lang="en-US" altLang="en-US">
                <a:latin typeface="Arial" charset="0"/>
              </a:rPr>
              <a:t>See also Ephesians 3:5 &amp; 4:11.</a:t>
            </a:r>
          </a:p>
        </p:txBody>
      </p:sp>
      <p:sp>
        <p:nvSpPr>
          <p:cNvPr id="87044" name="Text Box 4"/>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pic>
        <p:nvPicPr>
          <p:cNvPr id="87047" name="Picture 7" descr="http://www.mojavelinux.com/personal/pileofdirt/assets/pics/phase1/foundation_row.jpg"/>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4572000" y="457200"/>
            <a:ext cx="4191000" cy="31432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7048" name="Text Box 8"/>
          <p:cNvSpPr txBox="1">
            <a:spLocks noChangeArrowheads="1"/>
          </p:cNvSpPr>
          <p:nvPr/>
        </p:nvSpPr>
        <p:spPr bwMode="auto">
          <a:xfrm>
            <a:off x="4572000" y="3581400"/>
            <a:ext cx="4191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800">
                <a:solidFill>
                  <a:schemeClr val="accent2"/>
                </a:solidFill>
                <a:latin typeface="Arial" charset="0"/>
              </a:rPr>
              <a:t>A foundation serves to make a good start on a building, but one does not keep on building  with more &amp; more &amp; more of the foundation.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25283" name="Rectangle 3"/>
          <p:cNvSpPr>
            <a:spLocks noGrp="1" noChangeArrowheads="1"/>
          </p:cNvSpPr>
          <p:nvPr>
            <p:ph type="body" sz="half" idx="2"/>
          </p:nvPr>
        </p:nvSpPr>
        <p:spPr>
          <a:xfrm>
            <a:off x="4648200" y="304800"/>
            <a:ext cx="4495800" cy="5943600"/>
          </a:xfrm>
        </p:spPr>
        <p:txBody>
          <a:bodyPr/>
          <a:lstStyle/>
          <a:p>
            <a:pPr>
              <a:lnSpc>
                <a:spcPct val="90000"/>
              </a:lnSpc>
              <a:buFontTx/>
              <a:buNone/>
            </a:pPr>
            <a:r>
              <a:rPr lang="en-US" altLang="en-US">
                <a:solidFill>
                  <a:schemeClr val="accent2"/>
                </a:solidFill>
                <a:latin typeface="Arial" charset="0"/>
              </a:rPr>
              <a:t>Hebrews 2:3-4:</a:t>
            </a:r>
          </a:p>
          <a:p>
            <a:pPr>
              <a:lnSpc>
                <a:spcPct val="90000"/>
              </a:lnSpc>
            </a:pPr>
            <a:r>
              <a:rPr lang="en-US" altLang="en-US">
                <a:latin typeface="Arial" charset="0"/>
              </a:rPr>
              <a:t>“…it was at the first spoken through the Lord,</a:t>
            </a:r>
            <a:r>
              <a:rPr lang="en-US" altLang="en-US" sz="2000">
                <a:latin typeface="Arial" charset="0"/>
              </a:rPr>
              <a:t> </a:t>
            </a:r>
            <a:r>
              <a:rPr lang="en-US" altLang="en-US" u="sng">
                <a:latin typeface="Arial" charset="0"/>
              </a:rPr>
              <a:t>it</a:t>
            </a:r>
            <a:r>
              <a:rPr lang="en-US" altLang="en-US" sz="2000" u="sng">
                <a:latin typeface="Arial" charset="0"/>
              </a:rPr>
              <a:t> </a:t>
            </a:r>
            <a:r>
              <a:rPr lang="en-US" altLang="en-US" u="sng">
                <a:latin typeface="Arial" charset="0"/>
              </a:rPr>
              <a:t>was</a:t>
            </a:r>
            <a:r>
              <a:rPr lang="en-US" altLang="en-US" sz="2000" u="sng">
                <a:latin typeface="Arial" charset="0"/>
              </a:rPr>
              <a:t> </a:t>
            </a:r>
            <a:r>
              <a:rPr lang="en-US" altLang="en-US" u="sng">
                <a:latin typeface="Arial" charset="0"/>
              </a:rPr>
              <a:t>confirmed to us by those who heard</a:t>
            </a:r>
            <a:r>
              <a:rPr lang="en-US" altLang="en-US">
                <a:latin typeface="Arial" charset="0"/>
              </a:rPr>
              <a:t>, 4 God also testifying with them, both by signs and wonders and by various miracles    and by gifts of the Holy Spirit according to His own will.</a:t>
            </a:r>
          </a:p>
        </p:txBody>
      </p:sp>
      <p:sp>
        <p:nvSpPr>
          <p:cNvPr id="225284" name="Text Box 4"/>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pic>
        <p:nvPicPr>
          <p:cNvPr id="225286" name="Picture 6" descr="C:\Images\Peter John &amp; Lame 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2865438" cy="35052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225287" name="Text Box 7"/>
          <p:cNvSpPr txBox="1">
            <a:spLocks noChangeArrowheads="1"/>
          </p:cNvSpPr>
          <p:nvPr/>
        </p:nvSpPr>
        <p:spPr bwMode="auto">
          <a:xfrm>
            <a:off x="381000" y="3505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b="1">
                <a:latin typeface="Arial" charset="0"/>
              </a:rPr>
              <a:t>Acts 3:1-10</a:t>
            </a:r>
          </a:p>
        </p:txBody>
      </p:sp>
      <p:sp>
        <p:nvSpPr>
          <p:cNvPr id="225288" name="Text Box 8"/>
          <p:cNvSpPr txBox="1">
            <a:spLocks noChangeArrowheads="1"/>
          </p:cNvSpPr>
          <p:nvPr/>
        </p:nvSpPr>
        <p:spPr bwMode="auto">
          <a:xfrm>
            <a:off x="381000" y="4267200"/>
            <a:ext cx="4343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So then, does He who provides you with the Spirit and </a:t>
            </a:r>
            <a:r>
              <a:rPr lang="en-US" altLang="en-US" b="1">
                <a:solidFill>
                  <a:schemeClr val="accent2"/>
                </a:solidFill>
                <a:latin typeface="Arial" charset="0"/>
              </a:rPr>
              <a:t>works miracles among you</a:t>
            </a:r>
            <a:r>
              <a:rPr lang="en-US" altLang="en-US">
                <a:solidFill>
                  <a:schemeClr val="accent2"/>
                </a:solidFill>
                <a:latin typeface="Arial" charset="0"/>
              </a:rPr>
              <a:t>, do it by the works of the Law, or by hearing with faith? 	- Paul, in Galatians 3:5</a:t>
            </a:r>
          </a:p>
        </p:txBody>
      </p:sp>
      <p:sp>
        <p:nvSpPr>
          <p:cNvPr id="225289" name="Text Box 9"/>
          <p:cNvSpPr txBox="1">
            <a:spLocks noChangeArrowheads="1"/>
          </p:cNvSpPr>
          <p:nvPr/>
        </p:nvSpPr>
        <p:spPr bwMode="auto">
          <a:xfrm>
            <a:off x="5105400" y="6240463"/>
            <a:ext cx="3581400" cy="617537"/>
          </a:xfrm>
          <a:prstGeom prst="rect">
            <a:avLst/>
          </a:prstGeom>
          <a:solidFill>
            <a:srgbClr val="FFFFCC"/>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solidFill>
                  <a:srgbClr val="006600"/>
                </a:solidFill>
                <a:latin typeface="Arial" charset="0"/>
              </a:rPr>
              <a:t>2 Corinthians 2:12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289"/>
                                        </p:tgtEl>
                                        <p:attrNameLst>
                                          <p:attrName>style.visibility</p:attrName>
                                        </p:attrNameLst>
                                      </p:cBhvr>
                                      <p:to>
                                        <p:strVal val="visible"/>
                                      </p:to>
                                    </p:set>
                                    <p:anim calcmode="lin" valueType="num">
                                      <p:cBhvr additive="base">
                                        <p:cTn id="7" dur="500" fill="hold"/>
                                        <p:tgtEl>
                                          <p:spTgt spid="225289"/>
                                        </p:tgtEl>
                                        <p:attrNameLst>
                                          <p:attrName>ppt_x</p:attrName>
                                        </p:attrNameLst>
                                      </p:cBhvr>
                                      <p:tavLst>
                                        <p:tav tm="0">
                                          <p:val>
                                            <p:strVal val="#ppt_x"/>
                                          </p:val>
                                        </p:tav>
                                        <p:tav tm="100000">
                                          <p:val>
                                            <p:strVal val="#ppt_x"/>
                                          </p:val>
                                        </p:tav>
                                      </p:tavLst>
                                    </p:anim>
                                    <p:anim calcmode="lin" valueType="num">
                                      <p:cBhvr additive="base">
                                        <p:cTn id="8" dur="500" fill="hold"/>
                                        <p:tgtEl>
                                          <p:spTgt spid="22528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9"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609600"/>
            <a:ext cx="9144000" cy="1143000"/>
          </a:xfrm>
        </p:spPr>
        <p:txBody>
          <a:bodyPr/>
          <a:lstStyle/>
          <a:p>
            <a:r>
              <a:rPr lang="en-US" altLang="en-US" sz="3600">
                <a:solidFill>
                  <a:schemeClr val="accent2"/>
                </a:solidFill>
                <a:latin typeface="Arial" charset="0"/>
              </a:rPr>
              <a:t>Spiritual gifts are for ministry in the church, to express God’s love through us to others</a:t>
            </a:r>
          </a:p>
        </p:txBody>
      </p:sp>
      <p:sp>
        <p:nvSpPr>
          <p:cNvPr id="77827" name="Rectangle 3"/>
          <p:cNvSpPr>
            <a:spLocks noGrp="1" noChangeArrowheads="1"/>
          </p:cNvSpPr>
          <p:nvPr>
            <p:ph type="body" sz="half" idx="1"/>
          </p:nvPr>
        </p:nvSpPr>
        <p:spPr>
          <a:xfrm>
            <a:off x="304800" y="1981200"/>
            <a:ext cx="4191000" cy="4572000"/>
          </a:xfrm>
        </p:spPr>
        <p:txBody>
          <a:bodyPr/>
          <a:lstStyle/>
          <a:p>
            <a:pPr>
              <a:lnSpc>
                <a:spcPct val="90000"/>
              </a:lnSpc>
            </a:pPr>
            <a:r>
              <a:rPr lang="en-US" altLang="en-US">
                <a:latin typeface="Arial" charset="0"/>
              </a:rPr>
              <a:t>Those spiritually disoriented saints  in Corinth were </a:t>
            </a:r>
            <a:r>
              <a:rPr lang="en-US" altLang="en-US">
                <a:solidFill>
                  <a:schemeClr val="accent2"/>
                </a:solidFill>
                <a:latin typeface="Arial" charset="0"/>
              </a:rPr>
              <a:t>looking at their spiritual gifts as a tool to make them each look better here &amp; now</a:t>
            </a:r>
            <a:r>
              <a:rPr lang="en-US" altLang="en-US">
                <a:latin typeface="Arial" charset="0"/>
              </a:rPr>
              <a:t>, but  God had eternity              in mind.</a:t>
            </a:r>
          </a:p>
        </p:txBody>
      </p:sp>
      <p:sp>
        <p:nvSpPr>
          <p:cNvPr id="77829"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77830"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pic>
        <p:nvPicPr>
          <p:cNvPr id="77833" name="Picture 9" descr="Sel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57400"/>
            <a:ext cx="4114800" cy="42672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77834" name="Picture 10" descr="C:\Images\Gifts Christmas m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133600"/>
            <a:ext cx="39624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77835" name="Picture 11" descr="C:\Images\Rapt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209800"/>
            <a:ext cx="3810000"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77834"/>
                                        </p:tgtEl>
                                        <p:attrNameLst>
                                          <p:attrName>style.visibility</p:attrName>
                                        </p:attrNameLst>
                                      </p:cBhvr>
                                      <p:to>
                                        <p:strVal val="visible"/>
                                      </p:to>
                                    </p:set>
                                    <p:anim calcmode="lin" valueType="num">
                                      <p:cBhvr additive="base">
                                        <p:cTn id="7" dur="500" fill="hold"/>
                                        <p:tgtEl>
                                          <p:spTgt spid="77834"/>
                                        </p:tgtEl>
                                        <p:attrNameLst>
                                          <p:attrName>ppt_x</p:attrName>
                                        </p:attrNameLst>
                                      </p:cBhvr>
                                      <p:tavLst>
                                        <p:tav tm="0">
                                          <p:val>
                                            <p:strVal val="#ppt_x"/>
                                          </p:val>
                                        </p:tav>
                                        <p:tav tm="100000">
                                          <p:val>
                                            <p:strVal val="#ppt_x"/>
                                          </p:val>
                                        </p:tav>
                                      </p:tavLst>
                                    </p:anim>
                                    <p:anim calcmode="lin" valueType="num">
                                      <p:cBhvr additive="base">
                                        <p:cTn id="8" dur="500" fill="hold"/>
                                        <p:tgtEl>
                                          <p:spTgt spid="778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77835"/>
                                        </p:tgtEl>
                                        <p:attrNameLst>
                                          <p:attrName>style.visibility</p:attrName>
                                        </p:attrNameLst>
                                      </p:cBhvr>
                                      <p:to>
                                        <p:strVal val="visible"/>
                                      </p:to>
                                    </p:set>
                                    <p:anim calcmode="lin" valueType="num">
                                      <p:cBhvr additive="base">
                                        <p:cTn id="13" dur="500" fill="hold"/>
                                        <p:tgtEl>
                                          <p:spTgt spid="77835"/>
                                        </p:tgtEl>
                                        <p:attrNameLst>
                                          <p:attrName>ppt_x</p:attrName>
                                        </p:attrNameLst>
                                      </p:cBhvr>
                                      <p:tavLst>
                                        <p:tav tm="0">
                                          <p:val>
                                            <p:strVal val="#ppt_x"/>
                                          </p:val>
                                        </p:tav>
                                        <p:tav tm="100000">
                                          <p:val>
                                            <p:strVal val="#ppt_x"/>
                                          </p:val>
                                        </p:tav>
                                      </p:tavLst>
                                    </p:anim>
                                    <p:anim calcmode="lin" valueType="num">
                                      <p:cBhvr additive="base">
                                        <p:cTn id="14" dur="500" fill="hold"/>
                                        <p:tgtEl>
                                          <p:spTgt spid="778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609600"/>
            <a:ext cx="9144000" cy="1143000"/>
          </a:xfrm>
        </p:spPr>
        <p:txBody>
          <a:bodyPr/>
          <a:lstStyle/>
          <a:p>
            <a:r>
              <a:rPr lang="en-US" altLang="en-US" sz="3600">
                <a:solidFill>
                  <a:schemeClr val="accent2"/>
                </a:solidFill>
                <a:latin typeface="Arial" charset="0"/>
              </a:rPr>
              <a:t>Spiritual gifts are for ministry in the church, to express God’s love through us to others</a:t>
            </a:r>
          </a:p>
        </p:txBody>
      </p:sp>
      <p:sp>
        <p:nvSpPr>
          <p:cNvPr id="120836" name="Rectangle 4"/>
          <p:cNvSpPr>
            <a:spLocks noGrp="1" noChangeArrowheads="1"/>
          </p:cNvSpPr>
          <p:nvPr>
            <p:ph type="body" sz="half" idx="2"/>
          </p:nvPr>
        </p:nvSpPr>
        <p:spPr>
          <a:xfrm>
            <a:off x="4648200" y="1981200"/>
            <a:ext cx="4191000" cy="4572000"/>
          </a:xfrm>
        </p:spPr>
        <p:txBody>
          <a:bodyPr/>
          <a:lstStyle/>
          <a:p>
            <a:pPr>
              <a:lnSpc>
                <a:spcPct val="90000"/>
              </a:lnSpc>
            </a:pPr>
            <a:r>
              <a:rPr lang="en-US" altLang="en-US">
                <a:latin typeface="Arial" charset="0"/>
              </a:rPr>
              <a:t>The spiritual gifts were </a:t>
            </a:r>
            <a:r>
              <a:rPr lang="en-US" altLang="en-US">
                <a:solidFill>
                  <a:schemeClr val="accent2"/>
                </a:solidFill>
                <a:latin typeface="Arial" charset="0"/>
              </a:rPr>
              <a:t>intended by God</a:t>
            </a:r>
            <a:r>
              <a:rPr lang="en-US" altLang="en-US">
                <a:latin typeface="Arial" charset="0"/>
              </a:rPr>
              <a:t> to fulfill an earthly need of the church, toward an eternal &amp; far more glorious purpose,   &amp; </a:t>
            </a:r>
            <a:r>
              <a:rPr lang="en-US" altLang="en-US">
                <a:solidFill>
                  <a:schemeClr val="accent2"/>
                </a:solidFill>
                <a:latin typeface="Arial" charset="0"/>
              </a:rPr>
              <a:t>to be expressed in a love that would outlast the gifts.  </a:t>
            </a:r>
          </a:p>
        </p:txBody>
      </p:sp>
      <p:sp>
        <p:nvSpPr>
          <p:cNvPr id="120837"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120838"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pic>
        <p:nvPicPr>
          <p:cNvPr id="120840" name="Picture 8" descr="C:\Images\spiritual_gifts_from Go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57400"/>
            <a:ext cx="41148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20841" name="Picture 9" descr="C:\Images\new_jerusale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057400"/>
            <a:ext cx="4114800" cy="42862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0841"/>
                                        </p:tgtEl>
                                        <p:attrNameLst>
                                          <p:attrName>style.visibility</p:attrName>
                                        </p:attrNameLst>
                                      </p:cBhvr>
                                      <p:to>
                                        <p:strVal val="visible"/>
                                      </p:to>
                                    </p:set>
                                    <p:anim calcmode="lin" valueType="num">
                                      <p:cBhvr additive="base">
                                        <p:cTn id="7" dur="500" fill="hold"/>
                                        <p:tgtEl>
                                          <p:spTgt spid="120841"/>
                                        </p:tgtEl>
                                        <p:attrNameLst>
                                          <p:attrName>ppt_x</p:attrName>
                                        </p:attrNameLst>
                                      </p:cBhvr>
                                      <p:tavLst>
                                        <p:tav tm="0">
                                          <p:val>
                                            <p:strVal val="0-#ppt_w/2"/>
                                          </p:val>
                                        </p:tav>
                                        <p:tav tm="100000">
                                          <p:val>
                                            <p:strVal val="#ppt_x"/>
                                          </p:val>
                                        </p:tav>
                                      </p:tavLst>
                                    </p:anim>
                                    <p:anim calcmode="lin" valueType="num">
                                      <p:cBhvr additive="base">
                                        <p:cTn id="8" dur="500" fill="hold"/>
                                        <p:tgtEl>
                                          <p:spTgt spid="1208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sz="3600">
                <a:solidFill>
                  <a:schemeClr val="accent2"/>
                </a:solidFill>
                <a:latin typeface="Arial" charset="0"/>
              </a:rPr>
              <a:t>So what do we ‘take home’                       from this passage?</a:t>
            </a:r>
          </a:p>
        </p:txBody>
      </p:sp>
      <p:sp>
        <p:nvSpPr>
          <p:cNvPr id="75779" name="Rectangle 3"/>
          <p:cNvSpPr>
            <a:spLocks noGrp="1" noChangeArrowheads="1"/>
          </p:cNvSpPr>
          <p:nvPr>
            <p:ph type="body" sz="half" idx="1"/>
          </p:nvPr>
        </p:nvSpPr>
        <p:spPr>
          <a:xfrm>
            <a:off x="304800" y="1981200"/>
            <a:ext cx="4191000" cy="4572000"/>
          </a:xfrm>
        </p:spPr>
        <p:txBody>
          <a:bodyPr/>
          <a:lstStyle/>
          <a:p>
            <a:pPr>
              <a:lnSpc>
                <a:spcPct val="90000"/>
              </a:lnSpc>
            </a:pPr>
            <a:r>
              <a:rPr lang="en-US" altLang="en-US">
                <a:latin typeface="Arial" charset="0"/>
              </a:rPr>
              <a:t>We ought to </a:t>
            </a:r>
            <a:r>
              <a:rPr lang="en-US" altLang="en-US">
                <a:solidFill>
                  <a:schemeClr val="accent2"/>
                </a:solidFill>
                <a:latin typeface="Arial" charset="0"/>
              </a:rPr>
              <a:t>view our life here in view of eternity</a:t>
            </a:r>
            <a:r>
              <a:rPr lang="en-US" altLang="en-US">
                <a:latin typeface="Arial" charset="0"/>
              </a:rPr>
              <a:t> – some things are valuable &amp; needed, but are intended by God           to be temporary.</a:t>
            </a:r>
          </a:p>
          <a:p>
            <a:pPr>
              <a:lnSpc>
                <a:spcPct val="90000"/>
              </a:lnSpc>
            </a:pPr>
            <a:r>
              <a:rPr lang="en-US" altLang="en-US">
                <a:latin typeface="Arial" charset="0"/>
              </a:rPr>
              <a:t>Of these things, </a:t>
            </a:r>
            <a:r>
              <a:rPr lang="en-US" altLang="en-US">
                <a:solidFill>
                  <a:schemeClr val="accent2"/>
                </a:solidFill>
                <a:latin typeface="Arial" charset="0"/>
              </a:rPr>
              <a:t>the love is eternal,</a:t>
            </a:r>
            <a:r>
              <a:rPr lang="en-US" altLang="en-US" sz="2400">
                <a:solidFill>
                  <a:schemeClr val="accent2"/>
                </a:solidFill>
                <a:latin typeface="Arial" charset="0"/>
              </a:rPr>
              <a:t> </a:t>
            </a:r>
            <a:r>
              <a:rPr lang="en-US" altLang="en-US">
                <a:solidFill>
                  <a:schemeClr val="accent2"/>
                </a:solidFill>
                <a:latin typeface="Arial" charset="0"/>
              </a:rPr>
              <a:t>since it is God’s nature.</a:t>
            </a:r>
          </a:p>
        </p:txBody>
      </p:sp>
      <p:sp>
        <p:nvSpPr>
          <p:cNvPr id="75781"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75782"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pic>
        <p:nvPicPr>
          <p:cNvPr id="75784" name="Picture 8" descr="C:\Images\new_jerusale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057400"/>
            <a:ext cx="4114800" cy="434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5785" name="Text Box 9"/>
          <p:cNvSpPr txBox="1">
            <a:spLocks noChangeArrowheads="1"/>
          </p:cNvSpPr>
          <p:nvPr/>
        </p:nvSpPr>
        <p:spPr bwMode="auto">
          <a:xfrm>
            <a:off x="4648200" y="4495800"/>
            <a:ext cx="3962400" cy="18097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800">
                <a:latin typeface="Arial" charset="0"/>
              </a:rPr>
              <a:t>The ‘take home’ is about the love which will endure into our eternal home.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5784"/>
                                        </p:tgtEl>
                                        <p:attrNameLst>
                                          <p:attrName>style.visibility</p:attrName>
                                        </p:attrNameLst>
                                      </p:cBhvr>
                                      <p:to>
                                        <p:strVal val="visible"/>
                                      </p:to>
                                    </p:set>
                                    <p:anim calcmode="lin" valueType="num">
                                      <p:cBhvr additive="base">
                                        <p:cTn id="7" dur="500" fill="hold"/>
                                        <p:tgtEl>
                                          <p:spTgt spid="75784"/>
                                        </p:tgtEl>
                                        <p:attrNameLst>
                                          <p:attrName>ppt_x</p:attrName>
                                        </p:attrNameLst>
                                      </p:cBhvr>
                                      <p:tavLst>
                                        <p:tav tm="0">
                                          <p:val>
                                            <p:strVal val="0-#ppt_w/2"/>
                                          </p:val>
                                        </p:tav>
                                        <p:tav tm="100000">
                                          <p:val>
                                            <p:strVal val="#ppt_x"/>
                                          </p:val>
                                        </p:tav>
                                      </p:tavLst>
                                    </p:anim>
                                    <p:anim calcmode="lin" valueType="num">
                                      <p:cBhvr additive="base">
                                        <p:cTn id="8" dur="500" fill="hold"/>
                                        <p:tgtEl>
                                          <p:spTgt spid="757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Effect transition="in" filter="box(out)">
                                      <p:cBhvr>
                                        <p:cTn id="13" dur="500"/>
                                        <p:tgtEl>
                                          <p:spTgt spid="75779">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75779">
                                            <p:txEl>
                                              <p:pRg st="1" end="1"/>
                                            </p:txEl>
                                          </p:spTgt>
                                        </p:tgtEl>
                                        <p:attrNameLst>
                                          <p:attrName>style.visibility</p:attrName>
                                        </p:attrNameLst>
                                      </p:cBhvr>
                                      <p:to>
                                        <p:strVal val="visible"/>
                                      </p:to>
                                    </p:set>
                                    <p:animEffect transition="in" filter="box(out)">
                                      <p:cBhvr>
                                        <p:cTn id="18" dur="500"/>
                                        <p:tgtEl>
                                          <p:spTgt spid="75779">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4"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75785"/>
                                        </p:tgtEl>
                                        <p:attrNameLst>
                                          <p:attrName>style.visibility</p:attrName>
                                        </p:attrNameLst>
                                      </p:cBhvr>
                                      <p:to>
                                        <p:strVal val="visible"/>
                                      </p:to>
                                    </p:set>
                                    <p:anim calcmode="lin" valueType="num">
                                      <p:cBhvr additive="base">
                                        <p:cTn id="23" dur="500" fill="hold"/>
                                        <p:tgtEl>
                                          <p:spTgt spid="75785"/>
                                        </p:tgtEl>
                                        <p:attrNameLst>
                                          <p:attrName>ppt_x</p:attrName>
                                        </p:attrNameLst>
                                      </p:cBhvr>
                                      <p:tavLst>
                                        <p:tav tm="0">
                                          <p:val>
                                            <p:strVal val="#ppt_x"/>
                                          </p:val>
                                        </p:tav>
                                        <p:tav tm="100000">
                                          <p:val>
                                            <p:strVal val="#ppt_x"/>
                                          </p:val>
                                        </p:tav>
                                      </p:tavLst>
                                    </p:anim>
                                    <p:anim calcmode="lin" valueType="num">
                                      <p:cBhvr additive="base">
                                        <p:cTn id="24" dur="500" fill="hold"/>
                                        <p:tgtEl>
                                          <p:spTgt spid="757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P spid="7578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228600" y="228600"/>
            <a:ext cx="8763000" cy="5943600"/>
          </a:xfrm>
        </p:spPr>
        <p:txBody>
          <a:bodyPr/>
          <a:lstStyle/>
          <a:p>
            <a:pPr marL="0" indent="0" algn="ctr" defTabSz="230188">
              <a:lnSpc>
                <a:spcPct val="85000"/>
              </a:lnSpc>
              <a:buFontTx/>
              <a:buNone/>
            </a:pPr>
            <a:r>
              <a:rPr lang="en-US" altLang="en-US">
                <a:solidFill>
                  <a:schemeClr val="accent2"/>
                </a:solidFill>
                <a:latin typeface="Arial" charset="0"/>
              </a:rPr>
              <a:t>1 Corinthians 13:8-10</a:t>
            </a:r>
          </a:p>
          <a:p>
            <a:pPr marL="0" indent="0" defTabSz="230188">
              <a:lnSpc>
                <a:spcPct val="85000"/>
              </a:lnSpc>
              <a:buFontTx/>
              <a:buNone/>
            </a:pPr>
            <a:r>
              <a:rPr lang="en-US" altLang="en-US">
                <a:solidFill>
                  <a:srgbClr val="000000"/>
                </a:solidFill>
                <a:latin typeface="Arial" charset="0"/>
              </a:rPr>
              <a:t>The love never falls off; but                                                                      	whether there are gifts of   prophecy,                                		they </a:t>
            </a:r>
            <a:r>
              <a:rPr lang="en-US" altLang="en-US">
                <a:solidFill>
                  <a:schemeClr val="accent2"/>
                </a:solidFill>
                <a:latin typeface="Arial" charset="0"/>
              </a:rPr>
              <a:t>will be done away</a:t>
            </a:r>
            <a:r>
              <a:rPr lang="en-US" altLang="en-US">
                <a:solidFill>
                  <a:srgbClr val="000000"/>
                </a:solidFill>
                <a:latin typeface="Arial" charset="0"/>
              </a:rPr>
              <a:t>;                                                	whether there are [gifts of] tongues,                                  		they </a:t>
            </a:r>
            <a:r>
              <a:rPr lang="en-US" altLang="en-US">
                <a:solidFill>
                  <a:srgbClr val="663300"/>
                </a:solidFill>
                <a:latin typeface="Arial" charset="0"/>
              </a:rPr>
              <a:t>will cease</a:t>
            </a:r>
            <a:r>
              <a:rPr lang="en-US" altLang="en-US">
                <a:solidFill>
                  <a:srgbClr val="000000"/>
                </a:solidFill>
                <a:latin typeface="Arial" charset="0"/>
              </a:rPr>
              <a:t>;                                                        	whether there is   [a gift of] knowledge,                                                 		it      </a:t>
            </a:r>
            <a:r>
              <a:rPr lang="en-US" altLang="en-US">
                <a:solidFill>
                  <a:schemeClr val="accent2"/>
                </a:solidFill>
                <a:latin typeface="Arial" charset="0"/>
              </a:rPr>
              <a:t>will be done away</a:t>
            </a:r>
            <a:r>
              <a:rPr lang="en-US" altLang="en-US">
                <a:solidFill>
                  <a:srgbClr val="000000"/>
                </a:solidFill>
                <a:latin typeface="Arial" charset="0"/>
              </a:rPr>
              <a:t>. 9                                               </a:t>
            </a:r>
          </a:p>
          <a:p>
            <a:pPr marL="0" indent="0" defTabSz="230188">
              <a:lnSpc>
                <a:spcPct val="85000"/>
              </a:lnSpc>
              <a:buFontTx/>
              <a:buNone/>
            </a:pPr>
            <a:r>
              <a:rPr lang="en-US" altLang="en-US">
                <a:solidFill>
                  <a:srgbClr val="000000"/>
                </a:solidFill>
                <a:latin typeface="Arial" charset="0"/>
              </a:rPr>
              <a:t>For </a:t>
            </a:r>
            <a:r>
              <a:rPr lang="en-US" altLang="en-US" sz="1600">
                <a:solidFill>
                  <a:srgbClr val="000000"/>
                </a:solidFill>
                <a:latin typeface="Arial" charset="0"/>
              </a:rPr>
              <a:t> </a:t>
            </a:r>
            <a:r>
              <a:rPr lang="en-US" altLang="en-US">
                <a:solidFill>
                  <a:srgbClr val="000000"/>
                </a:solidFill>
                <a:latin typeface="Arial" charset="0"/>
              </a:rPr>
              <a:t>we know       </a:t>
            </a:r>
            <a:r>
              <a:rPr lang="en-US" altLang="en-US" sz="1600">
                <a:solidFill>
                  <a:srgbClr val="000000"/>
                </a:solidFill>
                <a:latin typeface="Arial" charset="0"/>
              </a:rPr>
              <a:t> </a:t>
            </a:r>
            <a:r>
              <a:rPr lang="en-US" altLang="en-US">
                <a:solidFill>
                  <a:srgbClr val="FF0000"/>
                </a:solidFill>
                <a:latin typeface="Arial" charset="0"/>
              </a:rPr>
              <a:t>in part</a:t>
            </a:r>
            <a:r>
              <a:rPr lang="en-US" altLang="en-US">
                <a:solidFill>
                  <a:srgbClr val="000000"/>
                </a:solidFill>
                <a:latin typeface="Arial" charset="0"/>
              </a:rPr>
              <a:t>                                                     and we prophesy </a:t>
            </a:r>
            <a:r>
              <a:rPr lang="en-US" altLang="en-US">
                <a:solidFill>
                  <a:srgbClr val="FF0000"/>
                </a:solidFill>
                <a:latin typeface="Arial" charset="0"/>
              </a:rPr>
              <a:t>in part</a:t>
            </a:r>
            <a:r>
              <a:rPr lang="en-US" altLang="en-US">
                <a:solidFill>
                  <a:srgbClr val="000000"/>
                </a:solidFill>
                <a:latin typeface="Arial" charset="0"/>
              </a:rPr>
              <a:t>; 10                                           	but when the completion and maturity comes,                                     		that which is    </a:t>
            </a:r>
            <a:r>
              <a:rPr lang="en-US" altLang="en-US" sz="2000">
                <a:solidFill>
                  <a:srgbClr val="000000"/>
                </a:solidFill>
                <a:latin typeface="Arial" charset="0"/>
              </a:rPr>
              <a:t> </a:t>
            </a:r>
            <a:r>
              <a:rPr lang="en-US" altLang="en-US">
                <a:solidFill>
                  <a:srgbClr val="FF0000"/>
                </a:solidFill>
                <a:latin typeface="Arial" charset="0"/>
              </a:rPr>
              <a:t>in part</a:t>
            </a:r>
            <a:r>
              <a:rPr lang="en-US" altLang="en-US">
                <a:solidFill>
                  <a:srgbClr val="000000"/>
                </a:solidFill>
                <a:latin typeface="Arial" charset="0"/>
              </a:rPr>
              <a:t>                                                                 			      </a:t>
            </a:r>
            <a:r>
              <a:rPr lang="en-US" altLang="en-US">
                <a:solidFill>
                  <a:schemeClr val="accent2"/>
                </a:solidFill>
                <a:latin typeface="Arial" charset="0"/>
              </a:rPr>
              <a:t>will be done away</a:t>
            </a:r>
            <a:r>
              <a:rPr lang="en-US" altLang="en-US">
                <a:solidFill>
                  <a:srgbClr val="000000"/>
                </a:solidFill>
                <a:latin typeface="Arial" charset="0"/>
              </a:rPr>
              <a:t>. </a:t>
            </a:r>
          </a:p>
        </p:txBody>
      </p:sp>
      <p:sp>
        <p:nvSpPr>
          <p:cNvPr id="43011" name="Text Box 3"/>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pic>
        <p:nvPicPr>
          <p:cNvPr id="43012" name="Picture 4" descr="C:\Images\Hand-pointing-left-in-suit-&amp;-cuff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19200"/>
            <a:ext cx="21336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descr="C:\Images\Hand-pointing-left-in-suit-&amp;-cuff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057400"/>
            <a:ext cx="21336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C:\Images\Hand-pointing-left-in-suit-&amp;-cuff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895600"/>
            <a:ext cx="2133600" cy="118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additive="base">
                                        <p:cTn id="13" dur="500" fill="hold"/>
                                        <p:tgtEl>
                                          <p:spTgt spid="43013"/>
                                        </p:tgtEl>
                                        <p:attrNameLst>
                                          <p:attrName>ppt_x</p:attrName>
                                        </p:attrNameLst>
                                      </p:cBhvr>
                                      <p:tavLst>
                                        <p:tav tm="0">
                                          <p:val>
                                            <p:strVal val="#ppt_x"/>
                                          </p:val>
                                        </p:tav>
                                        <p:tav tm="100000">
                                          <p:val>
                                            <p:strVal val="#ppt_x"/>
                                          </p:val>
                                        </p:tav>
                                      </p:tavLst>
                                    </p:anim>
                                    <p:anim calcmode="lin" valueType="num">
                                      <p:cBhvr additive="base">
                                        <p:cTn id="14" dur="500" fill="hold"/>
                                        <p:tgtEl>
                                          <p:spTgt spid="4301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43014"/>
                                        </p:tgtEl>
                                        <p:attrNameLst>
                                          <p:attrName>style.visibility</p:attrName>
                                        </p:attrNameLst>
                                      </p:cBhvr>
                                      <p:to>
                                        <p:strVal val="visible"/>
                                      </p:to>
                                    </p:set>
                                    <p:anim calcmode="lin" valueType="num">
                                      <p:cBhvr additive="base">
                                        <p:cTn id="19" dur="500" fill="hold"/>
                                        <p:tgtEl>
                                          <p:spTgt spid="43014"/>
                                        </p:tgtEl>
                                        <p:attrNameLst>
                                          <p:attrName>ppt_x</p:attrName>
                                        </p:attrNameLst>
                                      </p:cBhvr>
                                      <p:tavLst>
                                        <p:tav tm="0">
                                          <p:val>
                                            <p:strVal val="#ppt_x"/>
                                          </p:val>
                                        </p:tav>
                                        <p:tav tm="100000">
                                          <p:val>
                                            <p:strVal val="#ppt_x"/>
                                          </p:val>
                                        </p:tav>
                                      </p:tavLst>
                                    </p:anim>
                                    <p:anim calcmode="lin" valueType="num">
                                      <p:cBhvr additive="base">
                                        <p:cTn id="20" dur="500" fill="hold"/>
                                        <p:tgtEl>
                                          <p:spTgt spid="430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sz="3600">
                <a:solidFill>
                  <a:schemeClr val="accent2"/>
                </a:solidFill>
                <a:latin typeface="Arial" charset="0"/>
              </a:rPr>
              <a:t>So what do we ‘take home’                       from this passage?</a:t>
            </a:r>
          </a:p>
        </p:txBody>
      </p:sp>
      <p:sp>
        <p:nvSpPr>
          <p:cNvPr id="122884" name="Rectangle 4"/>
          <p:cNvSpPr>
            <a:spLocks noGrp="1" noChangeArrowheads="1"/>
          </p:cNvSpPr>
          <p:nvPr>
            <p:ph type="body" sz="half" idx="2"/>
          </p:nvPr>
        </p:nvSpPr>
        <p:spPr>
          <a:xfrm>
            <a:off x="4648200" y="1981200"/>
            <a:ext cx="4191000" cy="4572000"/>
          </a:xfrm>
        </p:spPr>
        <p:txBody>
          <a:bodyPr/>
          <a:lstStyle/>
          <a:p>
            <a:pPr>
              <a:lnSpc>
                <a:spcPct val="90000"/>
              </a:lnSpc>
            </a:pPr>
            <a:r>
              <a:rPr lang="en-US" altLang="en-US">
                <a:latin typeface="Arial" charset="0"/>
              </a:rPr>
              <a:t>But </a:t>
            </a:r>
            <a:r>
              <a:rPr lang="en-US" altLang="en-US">
                <a:solidFill>
                  <a:schemeClr val="accent2"/>
                </a:solidFill>
                <a:latin typeface="Arial" charset="0"/>
              </a:rPr>
              <a:t>beholding the Lord Jesus Christ  in the complete word of God, as in  a mirror, is how we behold Him now,</a:t>
            </a:r>
            <a:r>
              <a:rPr lang="en-US" altLang="en-US">
                <a:latin typeface="Arial" charset="0"/>
              </a:rPr>
              <a:t>      &amp; </a:t>
            </a:r>
            <a:r>
              <a:rPr lang="en-US" altLang="en-US">
                <a:solidFill>
                  <a:schemeClr val="accent2"/>
                </a:solidFill>
                <a:latin typeface="Arial" charset="0"/>
              </a:rPr>
              <a:t>God uses that to transform us from glory to glory</a:t>
            </a:r>
            <a:r>
              <a:rPr lang="en-US" altLang="en-US">
                <a:latin typeface="Arial" charset="0"/>
              </a:rPr>
              <a:t> (2 Corinthians 3:18).    </a:t>
            </a:r>
          </a:p>
        </p:txBody>
      </p:sp>
      <p:sp>
        <p:nvSpPr>
          <p:cNvPr id="122885"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122886" name="Text Box 6"/>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2</a:t>
            </a:r>
          </a:p>
        </p:txBody>
      </p:sp>
      <p:pic>
        <p:nvPicPr>
          <p:cNvPr id="122888" name="Picture 8" descr="C:\Images\Thomas beholding the Lord.png"/>
          <p:cNvPicPr>
            <a:picLocks noChangeAspect="1" noChangeArrowheads="1"/>
          </p:cNvPicPr>
          <p:nvPr/>
        </p:nvPicPr>
        <p:blipFill>
          <a:blip r:embed="rId3">
            <a:extLst>
              <a:ext uri="{28A0092B-C50C-407E-A947-70E740481C1C}">
                <a14:useLocalDpi xmlns:a14="http://schemas.microsoft.com/office/drawing/2010/main" val="0"/>
              </a:ext>
            </a:extLst>
          </a:blip>
          <a:srcRect l="14667" r="12000"/>
          <a:stretch>
            <a:fillRect/>
          </a:stretch>
        </p:blipFill>
        <p:spPr bwMode="auto">
          <a:xfrm>
            <a:off x="381000" y="2133600"/>
            <a:ext cx="4191000" cy="4191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altLang="en-US" sz="3600">
                <a:solidFill>
                  <a:schemeClr val="accent2"/>
                </a:solidFill>
                <a:latin typeface="Arial" charset="0"/>
              </a:rPr>
              <a:t>Love is forever</a:t>
            </a:r>
          </a:p>
        </p:txBody>
      </p:sp>
      <p:pic>
        <p:nvPicPr>
          <p:cNvPr id="226307" name="Picture 3" descr="C:\Images\new_jerusal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57400"/>
            <a:ext cx="4114800" cy="434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26309" name="Picture 5" descr="C:\Images\Crucifixion 3 crosses.jpg"/>
          <p:cNvPicPr>
            <a:picLocks noChangeAspect="1" noChangeArrowheads="1"/>
          </p:cNvPicPr>
          <p:nvPr/>
        </p:nvPicPr>
        <p:blipFill>
          <a:blip r:embed="rId5">
            <a:extLst>
              <a:ext uri="{28A0092B-C50C-407E-A947-70E740481C1C}">
                <a14:useLocalDpi xmlns:a14="http://schemas.microsoft.com/office/drawing/2010/main" val="0"/>
              </a:ext>
            </a:extLst>
          </a:blip>
          <a:srcRect l="37500" r="20313" b="32941"/>
          <a:stretch>
            <a:fillRect/>
          </a:stretch>
        </p:blipFill>
        <p:spPr bwMode="auto">
          <a:xfrm>
            <a:off x="452438" y="2057400"/>
            <a:ext cx="3643312" cy="434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26310" name="Text Box 6"/>
          <p:cNvSpPr txBox="1">
            <a:spLocks noChangeArrowheads="1"/>
          </p:cNvSpPr>
          <p:nvPr/>
        </p:nvSpPr>
        <p:spPr bwMode="auto">
          <a:xfrm>
            <a:off x="0" y="5410200"/>
            <a:ext cx="9144000" cy="514350"/>
          </a:xfrm>
          <a:prstGeom prst="rect">
            <a:avLst/>
          </a:prstGeom>
          <a:solidFill>
            <a:srgbClr val="FFFFCC"/>
          </a:solidFill>
          <a:ln w="5715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“…so we shall always be with the Lord.”</a:t>
            </a:r>
            <a:r>
              <a:rPr lang="en-US" altLang="en-US">
                <a:latin typeface="Arial" charset="0"/>
              </a:rPr>
              <a:t>   1 Thessalonians 4:17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26307"/>
                                        </p:tgtEl>
                                        <p:attrNameLst>
                                          <p:attrName>style.visibility</p:attrName>
                                        </p:attrNameLst>
                                      </p:cBhvr>
                                      <p:to>
                                        <p:strVal val="visible"/>
                                      </p:to>
                                    </p:set>
                                    <p:anim calcmode="lin" valueType="num">
                                      <p:cBhvr additive="base">
                                        <p:cTn id="7" dur="500" fill="hold"/>
                                        <p:tgtEl>
                                          <p:spTgt spid="226307"/>
                                        </p:tgtEl>
                                        <p:attrNameLst>
                                          <p:attrName>ppt_x</p:attrName>
                                        </p:attrNameLst>
                                      </p:cBhvr>
                                      <p:tavLst>
                                        <p:tav tm="0">
                                          <p:val>
                                            <p:strVal val="1+#ppt_w/2"/>
                                          </p:val>
                                        </p:tav>
                                        <p:tav tm="100000">
                                          <p:val>
                                            <p:strVal val="#ppt_x"/>
                                          </p:val>
                                        </p:tav>
                                      </p:tavLst>
                                    </p:anim>
                                    <p:anim calcmode="lin" valueType="num">
                                      <p:cBhvr additive="base">
                                        <p:cTn id="8" dur="500" fill="hold"/>
                                        <p:tgtEl>
                                          <p:spTgt spid="2263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26309"/>
                                        </p:tgtEl>
                                        <p:attrNameLst>
                                          <p:attrName>style.visibility</p:attrName>
                                        </p:attrNameLst>
                                      </p:cBhvr>
                                      <p:to>
                                        <p:strVal val="visible"/>
                                      </p:to>
                                    </p:set>
                                    <p:anim calcmode="lin" valueType="num">
                                      <p:cBhvr additive="base">
                                        <p:cTn id="13" dur="500" fill="hold"/>
                                        <p:tgtEl>
                                          <p:spTgt spid="226309"/>
                                        </p:tgtEl>
                                        <p:attrNameLst>
                                          <p:attrName>ppt_x</p:attrName>
                                        </p:attrNameLst>
                                      </p:cBhvr>
                                      <p:tavLst>
                                        <p:tav tm="0">
                                          <p:val>
                                            <p:strVal val="0-#ppt_w/2"/>
                                          </p:val>
                                        </p:tav>
                                        <p:tav tm="100000">
                                          <p:val>
                                            <p:strVal val="#ppt_x"/>
                                          </p:val>
                                        </p:tav>
                                      </p:tavLst>
                                    </p:anim>
                                    <p:anim calcmode="lin" valueType="num">
                                      <p:cBhvr additive="base">
                                        <p:cTn id="14" dur="500" fill="hold"/>
                                        <p:tgtEl>
                                          <p:spTgt spid="2263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26310"/>
                                        </p:tgtEl>
                                        <p:attrNameLst>
                                          <p:attrName>style.visibility</p:attrName>
                                        </p:attrNameLst>
                                      </p:cBhvr>
                                      <p:to>
                                        <p:strVal val="visible"/>
                                      </p:to>
                                    </p:set>
                                    <p:anim calcmode="lin" valueType="num">
                                      <p:cBhvr additive="base">
                                        <p:cTn id="19" dur="500" fill="hold"/>
                                        <p:tgtEl>
                                          <p:spTgt spid="226310"/>
                                        </p:tgtEl>
                                        <p:attrNameLst>
                                          <p:attrName>ppt_x</p:attrName>
                                        </p:attrNameLst>
                                      </p:cBhvr>
                                      <p:tavLst>
                                        <p:tav tm="0">
                                          <p:val>
                                            <p:strVal val="#ppt_x"/>
                                          </p:val>
                                        </p:tav>
                                        <p:tav tm="100000">
                                          <p:val>
                                            <p:strVal val="#ppt_x"/>
                                          </p:val>
                                        </p:tav>
                                      </p:tavLst>
                                    </p:anim>
                                    <p:anim calcmode="lin" valueType="num">
                                      <p:cBhvr additive="base">
                                        <p:cTn id="20" dur="500" fill="hold"/>
                                        <p:tgtEl>
                                          <p:spTgt spid="2263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0"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228600" y="228600"/>
            <a:ext cx="8686800" cy="3429000"/>
          </a:xfrm>
        </p:spPr>
        <p:txBody>
          <a:bodyPr/>
          <a:lstStyle/>
          <a:p>
            <a:pPr marL="0" indent="0" algn="ctr">
              <a:lnSpc>
                <a:spcPct val="90000"/>
              </a:lnSpc>
              <a:buFontTx/>
              <a:buNone/>
            </a:pPr>
            <a:r>
              <a:rPr lang="en-US" altLang="en-US">
                <a:solidFill>
                  <a:schemeClr val="accent2"/>
                </a:solidFill>
                <a:latin typeface="Arial" charset="0"/>
              </a:rPr>
              <a:t>You Called Me By Name (</a:t>
            </a:r>
            <a:r>
              <a:rPr lang="en-US" altLang="en-US" u="sng">
                <a:solidFill>
                  <a:schemeClr val="accent2"/>
                </a:solidFill>
                <a:latin typeface="Arial" charset="0"/>
              </a:rPr>
              <a:t>1</a:t>
            </a:r>
            <a:r>
              <a:rPr lang="en-US" altLang="en-US">
                <a:solidFill>
                  <a:schemeClr val="accent2"/>
                </a:solidFill>
                <a:latin typeface="Arial" charset="0"/>
              </a:rPr>
              <a:t>,2)</a:t>
            </a:r>
          </a:p>
          <a:p>
            <a:pPr marL="0" indent="0">
              <a:lnSpc>
                <a:spcPct val="90000"/>
              </a:lnSpc>
              <a:buFontTx/>
              <a:buNone/>
            </a:pPr>
            <a:r>
              <a:rPr lang="en-US" altLang="en-US">
                <a:latin typeface="Arial" charset="0"/>
              </a:rPr>
              <a:t>When I consider the work of Your fingers,</a:t>
            </a:r>
          </a:p>
          <a:p>
            <a:pPr marL="0" indent="0">
              <a:lnSpc>
                <a:spcPct val="90000"/>
              </a:lnSpc>
              <a:buFontTx/>
              <a:buNone/>
            </a:pPr>
            <a:r>
              <a:rPr lang="en-US" altLang="en-US">
                <a:latin typeface="Arial" charset="0"/>
              </a:rPr>
              <a:t>The sun and the stars,</a:t>
            </a:r>
          </a:p>
          <a:p>
            <a:pPr marL="0" indent="0">
              <a:lnSpc>
                <a:spcPct val="90000"/>
              </a:lnSpc>
              <a:buFontTx/>
              <a:buNone/>
            </a:pPr>
            <a:r>
              <a:rPr lang="en-US" altLang="en-US">
                <a:latin typeface="Arial" charset="0"/>
              </a:rPr>
              <a:t>The land and the sea;</a:t>
            </a:r>
          </a:p>
          <a:p>
            <a:pPr marL="0" indent="0">
              <a:lnSpc>
                <a:spcPct val="90000"/>
              </a:lnSpc>
              <a:buFontTx/>
              <a:buNone/>
            </a:pPr>
            <a:r>
              <a:rPr lang="en-US" altLang="en-US">
                <a:latin typeface="Arial" charset="0"/>
              </a:rPr>
              <a:t>I start to wonder, Almighty Creator,</a:t>
            </a:r>
          </a:p>
          <a:p>
            <a:pPr marL="0" indent="0">
              <a:lnSpc>
                <a:spcPct val="90000"/>
              </a:lnSpc>
              <a:buFontTx/>
              <a:buNone/>
            </a:pPr>
            <a:r>
              <a:rPr lang="en-US" altLang="en-US">
                <a:latin typeface="Arial" charset="0"/>
              </a:rPr>
              <a:t>Just why You would ever take thought of me.</a:t>
            </a:r>
            <a:endParaRPr lang="en-US" altLang="en-US" sz="2800">
              <a:solidFill>
                <a:srgbClr val="000000"/>
              </a:solidFill>
              <a:latin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228600" y="228600"/>
            <a:ext cx="8686800" cy="5410200"/>
          </a:xfrm>
        </p:spPr>
        <p:txBody>
          <a:bodyPr/>
          <a:lstStyle/>
          <a:p>
            <a:pPr marL="0" indent="0" algn="ctr">
              <a:lnSpc>
                <a:spcPct val="90000"/>
              </a:lnSpc>
              <a:buFontTx/>
              <a:buNone/>
            </a:pPr>
            <a:r>
              <a:rPr lang="en-US" altLang="en-US">
                <a:solidFill>
                  <a:schemeClr val="accent2"/>
                </a:solidFill>
                <a:latin typeface="Arial" charset="0"/>
              </a:rPr>
              <a:t>You Called Me By Name </a:t>
            </a:r>
          </a:p>
          <a:p>
            <a:pPr marL="0" indent="0">
              <a:lnSpc>
                <a:spcPct val="90000"/>
              </a:lnSpc>
              <a:buFontTx/>
              <a:buNone/>
            </a:pPr>
            <a:r>
              <a:rPr lang="en-US" altLang="en-US" i="1">
                <a:solidFill>
                  <a:schemeClr val="accent2"/>
                </a:solidFill>
                <a:latin typeface="Arial" charset="0"/>
              </a:rPr>
              <a:t>Chorus:</a:t>
            </a:r>
          </a:p>
          <a:p>
            <a:pPr marL="0" indent="0">
              <a:lnSpc>
                <a:spcPct val="90000"/>
              </a:lnSpc>
              <a:buFontTx/>
              <a:buNone/>
            </a:pPr>
            <a:r>
              <a:rPr lang="en-US" altLang="en-US">
                <a:latin typeface="Arial" charset="0"/>
              </a:rPr>
              <a:t>Yet You have called me by name,</a:t>
            </a:r>
          </a:p>
          <a:p>
            <a:pPr marL="0" indent="0">
              <a:lnSpc>
                <a:spcPct val="90000"/>
              </a:lnSpc>
              <a:buFontTx/>
              <a:buNone/>
            </a:pPr>
            <a:r>
              <a:rPr lang="en-US" altLang="en-US">
                <a:latin typeface="Arial" charset="0"/>
              </a:rPr>
              <a:t>You are acquainted with all of my ways;</a:t>
            </a:r>
          </a:p>
          <a:p>
            <a:pPr marL="0" indent="0">
              <a:lnSpc>
                <a:spcPct val="90000"/>
              </a:lnSpc>
              <a:buFontTx/>
              <a:buNone/>
            </a:pPr>
            <a:r>
              <a:rPr lang="en-US" altLang="en-US">
                <a:latin typeface="Arial" charset="0"/>
              </a:rPr>
              <a:t>Bought by Your blood, drawn by Your love,</a:t>
            </a:r>
          </a:p>
          <a:p>
            <a:pPr marL="0" indent="0">
              <a:lnSpc>
                <a:spcPct val="90000"/>
              </a:lnSpc>
              <a:buFontTx/>
              <a:buNone/>
            </a:pPr>
            <a:r>
              <a:rPr lang="en-US" altLang="en-US">
                <a:latin typeface="Arial" charset="0"/>
              </a:rPr>
              <a:t>I am Your dwelling place.</a:t>
            </a:r>
          </a:p>
          <a:p>
            <a:pPr marL="0" indent="0">
              <a:lnSpc>
                <a:spcPct val="90000"/>
              </a:lnSpc>
              <a:buFontTx/>
              <a:buNone/>
            </a:pPr>
            <a:r>
              <a:rPr lang="en-US" altLang="en-US">
                <a:latin typeface="Arial" charset="0"/>
              </a:rPr>
              <a:t>For you have called me Your friend, </a:t>
            </a:r>
          </a:p>
          <a:p>
            <a:pPr marL="0" indent="0">
              <a:lnSpc>
                <a:spcPct val="90000"/>
              </a:lnSpc>
              <a:buFontTx/>
              <a:buNone/>
            </a:pPr>
            <a:r>
              <a:rPr lang="en-US" altLang="en-US">
                <a:latin typeface="Arial" charset="0"/>
              </a:rPr>
              <a:t>Showing me favor, again and again;</a:t>
            </a:r>
          </a:p>
          <a:p>
            <a:pPr marL="0" indent="0">
              <a:lnSpc>
                <a:spcPct val="90000"/>
              </a:lnSpc>
              <a:buFontTx/>
              <a:buNone/>
            </a:pPr>
            <a:r>
              <a:rPr lang="en-US" altLang="en-US">
                <a:latin typeface="Arial" charset="0"/>
              </a:rPr>
              <a:t>I</a:t>
            </a:r>
            <a:r>
              <a:rPr lang="en-US" altLang="en-US"/>
              <a:t>’</a:t>
            </a:r>
            <a:r>
              <a:rPr lang="en-US" altLang="en-US">
                <a:latin typeface="Arial" charset="0"/>
              </a:rPr>
              <a:t>m set apart, dear to Your heart,</a:t>
            </a:r>
          </a:p>
          <a:p>
            <a:pPr marL="0" indent="0">
              <a:lnSpc>
                <a:spcPct val="90000"/>
              </a:lnSpc>
              <a:buFontTx/>
              <a:buNone/>
            </a:pPr>
            <a:r>
              <a:rPr lang="en-US" altLang="en-US">
                <a:latin typeface="Arial" charset="0"/>
              </a:rPr>
              <a:t>You called me by name.</a:t>
            </a:r>
            <a:endParaRPr lang="en-US" altLang="en-US">
              <a:solidFill>
                <a:schemeClr val="accent2"/>
              </a:solidFill>
              <a:latin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a:xfrm>
            <a:off x="228600" y="228600"/>
            <a:ext cx="8686800" cy="3429000"/>
          </a:xfrm>
        </p:spPr>
        <p:txBody>
          <a:bodyPr/>
          <a:lstStyle/>
          <a:p>
            <a:pPr marL="0" indent="0" algn="ctr">
              <a:lnSpc>
                <a:spcPct val="90000"/>
              </a:lnSpc>
              <a:buFontTx/>
              <a:buNone/>
            </a:pPr>
            <a:r>
              <a:rPr lang="en-US" altLang="en-US">
                <a:solidFill>
                  <a:srgbClr val="CCFFFF"/>
                </a:solidFill>
                <a:latin typeface="Arial" charset="0"/>
              </a:rPr>
              <a:t>You Called Me By Name (1,</a:t>
            </a:r>
            <a:r>
              <a:rPr lang="en-US" altLang="en-US" u="sng">
                <a:solidFill>
                  <a:srgbClr val="CCFFFF"/>
                </a:solidFill>
                <a:latin typeface="Arial" charset="0"/>
              </a:rPr>
              <a:t>2</a:t>
            </a:r>
            <a:r>
              <a:rPr lang="en-US" altLang="en-US">
                <a:solidFill>
                  <a:srgbClr val="CCFFFF"/>
                </a:solidFill>
                <a:latin typeface="Arial" charset="0"/>
              </a:rPr>
              <a:t>)</a:t>
            </a:r>
          </a:p>
          <a:p>
            <a:pPr marL="0" indent="0">
              <a:lnSpc>
                <a:spcPct val="90000"/>
              </a:lnSpc>
              <a:buFontTx/>
              <a:buNone/>
            </a:pPr>
            <a:r>
              <a:rPr lang="en-US" altLang="en-US">
                <a:solidFill>
                  <a:schemeClr val="bg1"/>
                </a:solidFill>
                <a:latin typeface="Arial" charset="0"/>
              </a:rPr>
              <a:t>All of creation was made for Your pleasure,</a:t>
            </a:r>
          </a:p>
          <a:p>
            <a:pPr marL="0" indent="0">
              <a:lnSpc>
                <a:spcPct val="90000"/>
              </a:lnSpc>
              <a:buFontTx/>
              <a:buNone/>
            </a:pPr>
            <a:r>
              <a:rPr lang="en-US" altLang="en-US">
                <a:solidFill>
                  <a:schemeClr val="bg1"/>
                </a:solidFill>
                <a:latin typeface="Arial" charset="0"/>
              </a:rPr>
              <a:t>The sun and the stars, </a:t>
            </a:r>
          </a:p>
          <a:p>
            <a:pPr marL="0" indent="0">
              <a:lnSpc>
                <a:spcPct val="90000"/>
              </a:lnSpc>
              <a:buFontTx/>
              <a:buNone/>
            </a:pPr>
            <a:r>
              <a:rPr lang="en-US" altLang="en-US">
                <a:solidFill>
                  <a:schemeClr val="bg1"/>
                </a:solidFill>
                <a:latin typeface="Arial" charset="0"/>
              </a:rPr>
              <a:t>The land and the sea;</a:t>
            </a:r>
          </a:p>
          <a:p>
            <a:pPr marL="0" indent="0">
              <a:lnSpc>
                <a:spcPct val="90000"/>
              </a:lnSpc>
              <a:buFontTx/>
              <a:buNone/>
            </a:pPr>
            <a:r>
              <a:rPr lang="en-US" altLang="en-US">
                <a:solidFill>
                  <a:schemeClr val="bg1"/>
                </a:solidFill>
                <a:latin typeface="Arial" charset="0"/>
              </a:rPr>
              <a:t>But by Your grace you have given me favor</a:t>
            </a:r>
          </a:p>
          <a:p>
            <a:pPr marL="0" indent="0">
              <a:lnSpc>
                <a:spcPct val="90000"/>
              </a:lnSpc>
              <a:buFontTx/>
              <a:buNone/>
            </a:pPr>
            <a:r>
              <a:rPr lang="en-US" altLang="en-US">
                <a:solidFill>
                  <a:schemeClr val="bg1"/>
                </a:solidFill>
                <a:latin typeface="Arial" charset="0"/>
              </a:rPr>
              <a:t>With You I will reign for eternity.</a:t>
            </a:r>
            <a:endParaRPr lang="en-US" altLang="en-US" sz="2800">
              <a:solidFill>
                <a:schemeClr val="bg1"/>
              </a:solidFill>
              <a:latin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body" idx="1"/>
          </p:nvPr>
        </p:nvSpPr>
        <p:spPr>
          <a:xfrm>
            <a:off x="228600" y="228600"/>
            <a:ext cx="8686800" cy="5410200"/>
          </a:xfrm>
        </p:spPr>
        <p:txBody>
          <a:bodyPr/>
          <a:lstStyle/>
          <a:p>
            <a:pPr marL="0" indent="0" algn="ctr">
              <a:lnSpc>
                <a:spcPct val="90000"/>
              </a:lnSpc>
              <a:buFontTx/>
              <a:buNone/>
            </a:pPr>
            <a:r>
              <a:rPr lang="en-US" altLang="en-US">
                <a:solidFill>
                  <a:schemeClr val="accent2"/>
                </a:solidFill>
                <a:latin typeface="Arial" charset="0"/>
              </a:rPr>
              <a:t>You Called Me By Name</a:t>
            </a:r>
          </a:p>
          <a:p>
            <a:pPr marL="0" indent="0">
              <a:lnSpc>
                <a:spcPct val="90000"/>
              </a:lnSpc>
              <a:buFontTx/>
              <a:buNone/>
            </a:pPr>
            <a:r>
              <a:rPr lang="en-US" altLang="en-US" i="1">
                <a:solidFill>
                  <a:schemeClr val="accent2"/>
                </a:solidFill>
                <a:latin typeface="Arial" charset="0"/>
              </a:rPr>
              <a:t>Chorus:</a:t>
            </a:r>
          </a:p>
          <a:p>
            <a:pPr marL="0" indent="0">
              <a:lnSpc>
                <a:spcPct val="90000"/>
              </a:lnSpc>
              <a:buFontTx/>
              <a:buNone/>
            </a:pPr>
            <a:r>
              <a:rPr lang="en-US" altLang="en-US">
                <a:latin typeface="Arial" charset="0"/>
              </a:rPr>
              <a:t>For You have called me by name,</a:t>
            </a:r>
          </a:p>
          <a:p>
            <a:pPr marL="0" indent="0">
              <a:lnSpc>
                <a:spcPct val="90000"/>
              </a:lnSpc>
              <a:buFontTx/>
              <a:buNone/>
            </a:pPr>
            <a:r>
              <a:rPr lang="en-US" altLang="en-US">
                <a:latin typeface="Arial" charset="0"/>
              </a:rPr>
              <a:t>You are acquainted with all of my ways;</a:t>
            </a:r>
          </a:p>
          <a:p>
            <a:pPr marL="0" indent="0">
              <a:lnSpc>
                <a:spcPct val="90000"/>
              </a:lnSpc>
              <a:buFontTx/>
              <a:buNone/>
            </a:pPr>
            <a:r>
              <a:rPr lang="en-US" altLang="en-US">
                <a:latin typeface="Arial" charset="0"/>
              </a:rPr>
              <a:t>Bought by Your blood, drawn by Your love,</a:t>
            </a:r>
          </a:p>
          <a:p>
            <a:pPr marL="0" indent="0">
              <a:lnSpc>
                <a:spcPct val="90000"/>
              </a:lnSpc>
              <a:buFontTx/>
              <a:buNone/>
            </a:pPr>
            <a:r>
              <a:rPr lang="en-US" altLang="en-US">
                <a:latin typeface="Arial" charset="0"/>
              </a:rPr>
              <a:t>I am Your dwelling place.</a:t>
            </a:r>
          </a:p>
          <a:p>
            <a:pPr marL="0" indent="0">
              <a:lnSpc>
                <a:spcPct val="90000"/>
              </a:lnSpc>
              <a:buFontTx/>
              <a:buNone/>
            </a:pPr>
            <a:r>
              <a:rPr lang="en-US" altLang="en-US">
                <a:latin typeface="Arial" charset="0"/>
              </a:rPr>
              <a:t>For you have called me Your friend, </a:t>
            </a:r>
          </a:p>
          <a:p>
            <a:pPr marL="0" indent="0">
              <a:lnSpc>
                <a:spcPct val="90000"/>
              </a:lnSpc>
              <a:buFontTx/>
              <a:buNone/>
            </a:pPr>
            <a:r>
              <a:rPr lang="en-US" altLang="en-US">
                <a:latin typeface="Arial" charset="0"/>
              </a:rPr>
              <a:t>Showing me favor, again and again;</a:t>
            </a:r>
          </a:p>
          <a:p>
            <a:pPr marL="0" indent="0">
              <a:lnSpc>
                <a:spcPct val="90000"/>
              </a:lnSpc>
              <a:buFontTx/>
              <a:buNone/>
            </a:pPr>
            <a:r>
              <a:rPr lang="en-US" altLang="en-US">
                <a:latin typeface="Arial" charset="0"/>
              </a:rPr>
              <a:t>I</a:t>
            </a:r>
            <a:r>
              <a:rPr lang="en-US" altLang="en-US"/>
              <a:t>’</a:t>
            </a:r>
            <a:r>
              <a:rPr lang="en-US" altLang="en-US">
                <a:latin typeface="Arial" charset="0"/>
              </a:rPr>
              <a:t>m set apart, dear to Your heart,</a:t>
            </a:r>
          </a:p>
          <a:p>
            <a:pPr marL="0" indent="0">
              <a:lnSpc>
                <a:spcPct val="90000"/>
              </a:lnSpc>
              <a:buFontTx/>
              <a:buNone/>
            </a:pPr>
            <a:r>
              <a:rPr lang="en-US" altLang="en-US">
                <a:latin typeface="Arial" charset="0"/>
              </a:rPr>
              <a:t>You called me by name.</a:t>
            </a:r>
            <a:endParaRPr lang="en-US" altLang="en-US">
              <a:solidFill>
                <a:schemeClr val="accent2"/>
              </a:solidFill>
              <a:latin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body" idx="1"/>
          </p:nvPr>
        </p:nvSpPr>
        <p:spPr>
          <a:xfrm>
            <a:off x="228600" y="228600"/>
            <a:ext cx="8686800" cy="6400800"/>
          </a:xfrm>
        </p:spPr>
        <p:txBody>
          <a:bodyPr/>
          <a:lstStyle/>
          <a:p>
            <a:pPr marL="0" indent="0" algn="ctr">
              <a:lnSpc>
                <a:spcPct val="90000"/>
              </a:lnSpc>
              <a:buFontTx/>
              <a:buNone/>
            </a:pPr>
            <a:r>
              <a:rPr lang="en-US" altLang="en-US">
                <a:solidFill>
                  <a:schemeClr val="accent2"/>
                </a:solidFill>
                <a:latin typeface="Arial" charset="0"/>
              </a:rPr>
              <a:t>Things happening at HHBC:                             December &amp; January</a:t>
            </a:r>
          </a:p>
          <a:p>
            <a:pPr marL="0" indent="0">
              <a:lnSpc>
                <a:spcPct val="90000"/>
              </a:lnSpc>
              <a:buFontTx/>
              <a:buNone/>
            </a:pPr>
            <a:endParaRPr lang="en-US" altLang="en-US" sz="1800">
              <a:solidFill>
                <a:srgbClr val="663300"/>
              </a:solidFill>
              <a:latin typeface="Arial" charset="0"/>
            </a:endParaRPr>
          </a:p>
          <a:p>
            <a:pPr marL="0" indent="0">
              <a:lnSpc>
                <a:spcPct val="90000"/>
              </a:lnSpc>
              <a:buFontTx/>
              <a:buNone/>
            </a:pPr>
            <a:r>
              <a:rPr lang="en-US" altLang="en-US">
                <a:solidFill>
                  <a:srgbClr val="FF0000"/>
                </a:solidFill>
                <a:latin typeface="Arial" charset="0"/>
              </a:rPr>
              <a:t>Christmas Program – December 20</a:t>
            </a:r>
            <a:r>
              <a:rPr lang="en-US" altLang="en-US" baseline="30000">
                <a:solidFill>
                  <a:srgbClr val="FF0000"/>
                </a:solidFill>
                <a:latin typeface="Arial" charset="0"/>
              </a:rPr>
              <a:t>th</a:t>
            </a:r>
            <a:r>
              <a:rPr lang="en-US" altLang="en-US">
                <a:solidFill>
                  <a:srgbClr val="000000"/>
                </a:solidFill>
                <a:latin typeface="Arial" charset="0"/>
              </a:rPr>
              <a:t> </a:t>
            </a:r>
          </a:p>
          <a:p>
            <a:pPr marL="0" indent="0">
              <a:lnSpc>
                <a:spcPct val="90000"/>
              </a:lnSpc>
              <a:buFontTx/>
              <a:buNone/>
            </a:pPr>
            <a:endParaRPr lang="en-US" altLang="en-US" sz="2000">
              <a:solidFill>
                <a:srgbClr val="000000"/>
              </a:solidFill>
              <a:latin typeface="Arial" charset="0"/>
            </a:endParaRPr>
          </a:p>
          <a:p>
            <a:pPr marL="0" indent="0">
              <a:lnSpc>
                <a:spcPct val="90000"/>
              </a:lnSpc>
              <a:buFontTx/>
              <a:buNone/>
            </a:pPr>
            <a:r>
              <a:rPr lang="en-US" altLang="en-US">
                <a:solidFill>
                  <a:srgbClr val="006600"/>
                </a:solidFill>
                <a:latin typeface="Arial" charset="0"/>
              </a:rPr>
              <a:t>Christmas Eve Service – December 24</a:t>
            </a:r>
            <a:r>
              <a:rPr lang="en-US" altLang="en-US" baseline="30000">
                <a:solidFill>
                  <a:srgbClr val="006600"/>
                </a:solidFill>
                <a:latin typeface="Arial" charset="0"/>
              </a:rPr>
              <a:t>th</a:t>
            </a:r>
            <a:r>
              <a:rPr lang="en-US" altLang="en-US">
                <a:solidFill>
                  <a:srgbClr val="000000"/>
                </a:solidFill>
                <a:latin typeface="Arial" charset="0"/>
              </a:rPr>
              <a:t> </a:t>
            </a:r>
          </a:p>
          <a:p>
            <a:pPr marL="0" indent="0">
              <a:lnSpc>
                <a:spcPct val="90000"/>
              </a:lnSpc>
              <a:buFontTx/>
              <a:buNone/>
            </a:pPr>
            <a:endParaRPr lang="en-US" altLang="en-US" sz="2000">
              <a:solidFill>
                <a:srgbClr val="000000"/>
              </a:solidFill>
              <a:latin typeface="Arial" charset="0"/>
            </a:endParaRPr>
          </a:p>
          <a:p>
            <a:pPr marL="0" indent="0">
              <a:lnSpc>
                <a:spcPct val="90000"/>
              </a:lnSpc>
              <a:buFontTx/>
              <a:buNone/>
            </a:pPr>
            <a:r>
              <a:rPr lang="en-US" altLang="en-US">
                <a:solidFill>
                  <a:schemeClr val="accent2"/>
                </a:solidFill>
                <a:latin typeface="Arial" charset="0"/>
              </a:rPr>
              <a:t>See Bulletin, &amp; the Needs &amp; Opportunities Newsletter for details.</a:t>
            </a:r>
          </a:p>
          <a:p>
            <a:pPr marL="0" indent="0">
              <a:lnSpc>
                <a:spcPct val="90000"/>
              </a:lnSpc>
              <a:buFontTx/>
              <a:buNone/>
            </a:pPr>
            <a:r>
              <a:rPr lang="en-US" altLang="en-US" sz="1800">
                <a:solidFill>
                  <a:schemeClr val="accent2"/>
                </a:solidFill>
                <a:latin typeface="Arial" charset="0"/>
              </a:rPr>
              <a:t>_______________________________________________________________</a:t>
            </a:r>
          </a:p>
          <a:p>
            <a:pPr marL="0" indent="0">
              <a:lnSpc>
                <a:spcPct val="90000"/>
              </a:lnSpc>
              <a:buFontTx/>
              <a:buNone/>
            </a:pPr>
            <a:endParaRPr lang="en-US" altLang="en-US" sz="1600">
              <a:solidFill>
                <a:srgbClr val="000000"/>
              </a:solidFill>
              <a:latin typeface="Arial" charset="0"/>
            </a:endParaRPr>
          </a:p>
          <a:p>
            <a:pPr marL="0" indent="0">
              <a:lnSpc>
                <a:spcPct val="90000"/>
              </a:lnSpc>
              <a:buFontTx/>
              <a:buNone/>
            </a:pPr>
            <a:endParaRPr lang="en-US" altLang="en-US">
              <a:solidFill>
                <a:srgbClr val="000000"/>
              </a:solidFill>
              <a:latin typeface="Arial" charset="0"/>
            </a:endParaRPr>
          </a:p>
          <a:p>
            <a:pPr marL="0" indent="0">
              <a:lnSpc>
                <a:spcPct val="90000"/>
              </a:lnSpc>
              <a:buFontTx/>
              <a:buNone/>
            </a:pPr>
            <a:r>
              <a:rPr lang="en-US" altLang="en-US">
                <a:solidFill>
                  <a:srgbClr val="000000"/>
                </a:solidFill>
                <a:latin typeface="Arial" charset="0"/>
              </a:rPr>
              <a:t>New electives – Beginning January 3</a:t>
            </a:r>
            <a:r>
              <a:rPr lang="en-US" altLang="en-US" baseline="30000">
                <a:solidFill>
                  <a:srgbClr val="000000"/>
                </a:solidFill>
                <a:latin typeface="Arial" charset="0"/>
              </a:rPr>
              <a:t>rd</a:t>
            </a:r>
            <a:r>
              <a:rPr lang="en-US" altLang="en-US">
                <a:solidFill>
                  <a:srgbClr val="000000"/>
                </a:solidFill>
                <a:latin typeface="Arial" charset="0"/>
              </a:rPr>
              <a:t>, 2010.</a:t>
            </a:r>
          </a:p>
          <a:p>
            <a:pPr marL="0" indent="0">
              <a:lnSpc>
                <a:spcPct val="90000"/>
              </a:lnSpc>
              <a:buFontTx/>
              <a:buNone/>
            </a:pPr>
            <a:r>
              <a:rPr lang="en-US" altLang="en-US">
                <a:solidFill>
                  <a:srgbClr val="000000"/>
                </a:solidFill>
                <a:latin typeface="Arial" charset="0"/>
              </a:rPr>
              <a:t>Please sign up in the lobby.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228600" y="228600"/>
            <a:ext cx="8763000" cy="6629400"/>
          </a:xfrm>
        </p:spPr>
        <p:txBody>
          <a:bodyPr/>
          <a:lstStyle/>
          <a:p>
            <a:pPr marL="0" indent="0" algn="ctr" defTabSz="230188">
              <a:lnSpc>
                <a:spcPct val="85000"/>
              </a:lnSpc>
              <a:buFontTx/>
              <a:buNone/>
            </a:pPr>
            <a:r>
              <a:rPr lang="en-US" altLang="en-US">
                <a:solidFill>
                  <a:schemeClr val="accent2"/>
                </a:solidFill>
                <a:latin typeface="Arial" charset="0"/>
              </a:rPr>
              <a:t>1 Corinthians 13:11-13</a:t>
            </a:r>
          </a:p>
          <a:p>
            <a:pPr marL="0" indent="0" defTabSz="230188">
              <a:lnSpc>
                <a:spcPct val="85000"/>
              </a:lnSpc>
              <a:buFontTx/>
              <a:buNone/>
            </a:pPr>
            <a:r>
              <a:rPr lang="en-US" altLang="en-US">
                <a:solidFill>
                  <a:srgbClr val="000000"/>
                </a:solidFill>
                <a:latin typeface="Arial" charset="0"/>
              </a:rPr>
              <a:t>               </a:t>
            </a:r>
            <a:r>
              <a:rPr lang="en-US" altLang="en-US" sz="1600">
                <a:solidFill>
                  <a:srgbClr val="000000"/>
                </a:solidFill>
                <a:latin typeface="Arial" charset="0"/>
              </a:rPr>
              <a:t> </a:t>
            </a:r>
            <a:r>
              <a:rPr lang="en-US" altLang="en-US">
                <a:solidFill>
                  <a:srgbClr val="000000"/>
                </a:solidFill>
                <a:latin typeface="Arial" charset="0"/>
              </a:rPr>
              <a:t>When I was </a:t>
            </a:r>
            <a:r>
              <a:rPr lang="en-US" altLang="en-US">
                <a:solidFill>
                  <a:srgbClr val="006600"/>
                </a:solidFill>
                <a:latin typeface="Arial" charset="0"/>
              </a:rPr>
              <a:t>a child</a:t>
            </a:r>
            <a:r>
              <a:rPr lang="en-US" altLang="en-US">
                <a:solidFill>
                  <a:srgbClr val="000000"/>
                </a:solidFill>
                <a:latin typeface="Arial" charset="0"/>
              </a:rPr>
              <a:t>,                                                         I used to    </a:t>
            </a:r>
            <a:r>
              <a:rPr lang="en-US" altLang="en-US" sz="1600">
                <a:solidFill>
                  <a:srgbClr val="000000"/>
                </a:solidFill>
                <a:latin typeface="Arial" charset="0"/>
              </a:rPr>
              <a:t> </a:t>
            </a:r>
            <a:r>
              <a:rPr lang="en-US" altLang="en-US">
                <a:solidFill>
                  <a:srgbClr val="000000"/>
                </a:solidFill>
                <a:latin typeface="Arial" charset="0"/>
              </a:rPr>
              <a:t>speak like </a:t>
            </a:r>
            <a:r>
              <a:rPr lang="en-US" altLang="en-US">
                <a:solidFill>
                  <a:srgbClr val="006600"/>
                </a:solidFill>
                <a:latin typeface="Arial" charset="0"/>
              </a:rPr>
              <a:t>a child</a:t>
            </a:r>
            <a:r>
              <a:rPr lang="en-US" altLang="en-US">
                <a:solidFill>
                  <a:srgbClr val="000000"/>
                </a:solidFill>
                <a:latin typeface="Arial" charset="0"/>
              </a:rPr>
              <a:t>,                                            [I used to]    </a:t>
            </a:r>
            <a:r>
              <a:rPr lang="en-US" altLang="en-US" sz="1600">
                <a:solidFill>
                  <a:srgbClr val="000000"/>
                </a:solidFill>
                <a:latin typeface="Arial" charset="0"/>
              </a:rPr>
              <a:t> </a:t>
            </a:r>
            <a:r>
              <a:rPr lang="en-US" altLang="en-US">
                <a:solidFill>
                  <a:srgbClr val="000000"/>
                </a:solidFill>
                <a:latin typeface="Arial" charset="0"/>
              </a:rPr>
              <a:t>think like </a:t>
            </a:r>
            <a:r>
              <a:rPr lang="en-US" altLang="en-US">
                <a:solidFill>
                  <a:srgbClr val="006600"/>
                </a:solidFill>
                <a:latin typeface="Arial" charset="0"/>
              </a:rPr>
              <a:t>a child</a:t>
            </a:r>
            <a:r>
              <a:rPr lang="en-US" altLang="en-US">
                <a:solidFill>
                  <a:srgbClr val="000000"/>
                </a:solidFill>
                <a:latin typeface="Arial" charset="0"/>
              </a:rPr>
              <a:t>,                                             [I used to] reason </a:t>
            </a:r>
            <a:r>
              <a:rPr lang="en-US" altLang="en-US" sz="600">
                <a:solidFill>
                  <a:srgbClr val="000000"/>
                </a:solidFill>
                <a:latin typeface="Arial" charset="0"/>
              </a:rPr>
              <a:t> </a:t>
            </a:r>
            <a:r>
              <a:rPr lang="en-US" altLang="en-US">
                <a:solidFill>
                  <a:srgbClr val="000000"/>
                </a:solidFill>
                <a:latin typeface="Arial" charset="0"/>
              </a:rPr>
              <a:t>like </a:t>
            </a:r>
            <a:r>
              <a:rPr lang="en-US" altLang="en-US">
                <a:solidFill>
                  <a:srgbClr val="006600"/>
                </a:solidFill>
                <a:latin typeface="Arial" charset="0"/>
              </a:rPr>
              <a:t>a child</a:t>
            </a:r>
            <a:r>
              <a:rPr lang="en-US" altLang="en-US">
                <a:solidFill>
                  <a:srgbClr val="000000"/>
                </a:solidFill>
                <a:latin typeface="Arial" charset="0"/>
              </a:rPr>
              <a:t>;                                           				</a:t>
            </a:r>
            <a:r>
              <a:rPr lang="en-US" altLang="en-US" sz="2800">
                <a:solidFill>
                  <a:srgbClr val="000000"/>
                </a:solidFill>
                <a:latin typeface="Arial" charset="0"/>
              </a:rPr>
              <a:t>	</a:t>
            </a:r>
            <a:r>
              <a:rPr lang="en-US" altLang="en-US">
                <a:solidFill>
                  <a:srgbClr val="000000"/>
                </a:solidFill>
                <a:latin typeface="Arial" charset="0"/>
              </a:rPr>
              <a:t>when I became </a:t>
            </a:r>
            <a:r>
              <a:rPr lang="en-US" altLang="en-US">
                <a:solidFill>
                  <a:srgbClr val="663300"/>
                </a:solidFill>
                <a:latin typeface="Arial" charset="0"/>
              </a:rPr>
              <a:t>a man</a:t>
            </a:r>
            <a:r>
              <a:rPr lang="en-US" altLang="en-US">
                <a:solidFill>
                  <a:srgbClr val="000000"/>
                </a:solidFill>
                <a:latin typeface="Arial" charset="0"/>
              </a:rPr>
              <a:t>,                                                         I </a:t>
            </a:r>
            <a:r>
              <a:rPr lang="en-US" altLang="en-US">
                <a:solidFill>
                  <a:schemeClr val="accent2"/>
                </a:solidFill>
                <a:latin typeface="Arial" charset="0"/>
              </a:rPr>
              <a:t>did away</a:t>
            </a:r>
            <a:r>
              <a:rPr lang="en-US" altLang="en-US">
                <a:solidFill>
                  <a:srgbClr val="000000"/>
                </a:solidFill>
                <a:latin typeface="Arial" charset="0"/>
              </a:rPr>
              <a:t> with </a:t>
            </a:r>
            <a:r>
              <a:rPr lang="en-US" altLang="en-US">
                <a:solidFill>
                  <a:srgbClr val="006600"/>
                </a:solidFill>
                <a:latin typeface="Arial" charset="0"/>
              </a:rPr>
              <a:t>childish things</a:t>
            </a:r>
            <a:r>
              <a:rPr lang="en-US" altLang="en-US">
                <a:solidFill>
                  <a:srgbClr val="000000"/>
                </a:solidFill>
                <a:latin typeface="Arial" charset="0"/>
              </a:rPr>
              <a:t>. 12                            </a:t>
            </a:r>
          </a:p>
          <a:p>
            <a:pPr marL="0" indent="0" defTabSz="230188">
              <a:lnSpc>
                <a:spcPct val="85000"/>
              </a:lnSpc>
              <a:buFontTx/>
              <a:buNone/>
            </a:pPr>
            <a:r>
              <a:rPr lang="en-US" altLang="en-US">
                <a:solidFill>
                  <a:srgbClr val="000000"/>
                </a:solidFill>
                <a:latin typeface="Arial" charset="0"/>
              </a:rPr>
              <a:t>For now we see in a mirror dimly,                                 	but then [we will see] face to face;                                                		now I know      </a:t>
            </a:r>
            <a:r>
              <a:rPr lang="en-US" altLang="en-US" sz="1600">
                <a:solidFill>
                  <a:srgbClr val="000000"/>
                </a:solidFill>
                <a:latin typeface="Arial" charset="0"/>
              </a:rPr>
              <a:t> </a:t>
            </a:r>
            <a:r>
              <a:rPr lang="en-US" altLang="en-US">
                <a:solidFill>
                  <a:srgbClr val="FF0000"/>
                </a:solidFill>
                <a:latin typeface="Arial" charset="0"/>
              </a:rPr>
              <a:t>in part</a:t>
            </a:r>
            <a:r>
              <a:rPr lang="en-US" altLang="en-US">
                <a:solidFill>
                  <a:srgbClr val="000000"/>
                </a:solidFill>
                <a:latin typeface="Arial" charset="0"/>
              </a:rPr>
              <a:t>,                                                          	but then I will know fully                                                             		just as I also have been fully known. 13                                 </a:t>
            </a:r>
          </a:p>
          <a:p>
            <a:pPr marL="0" indent="0" defTabSz="230188">
              <a:lnSpc>
                <a:spcPct val="85000"/>
              </a:lnSpc>
              <a:buFontTx/>
              <a:buNone/>
            </a:pPr>
            <a:r>
              <a:rPr lang="en-US" altLang="en-US">
                <a:solidFill>
                  <a:srgbClr val="000000"/>
                </a:solidFill>
                <a:latin typeface="Arial" charset="0"/>
              </a:rPr>
              <a:t>But now faith, hope, love, abide these three;                                                                      	but </a:t>
            </a:r>
            <a:r>
              <a:rPr lang="en-US" altLang="en-US">
                <a:solidFill>
                  <a:srgbClr val="CC3300"/>
                </a:solidFill>
                <a:latin typeface="Arial" charset="0"/>
              </a:rPr>
              <a:t>the greatest of these is the love</a:t>
            </a:r>
            <a:r>
              <a:rPr lang="en-US" altLang="en-US">
                <a:solidFill>
                  <a:srgbClr val="000000"/>
                </a:solidFill>
                <a:latin typeface="Arial" charset="0"/>
              </a:rPr>
              <a:t>.</a:t>
            </a:r>
          </a:p>
        </p:txBody>
      </p:sp>
      <p:sp>
        <p:nvSpPr>
          <p:cNvPr id="53251" name="Text Box 3"/>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609600"/>
            <a:ext cx="9144000" cy="1143000"/>
          </a:xfrm>
        </p:spPr>
        <p:txBody>
          <a:bodyPr/>
          <a:lstStyle/>
          <a:p>
            <a:r>
              <a:rPr lang="en-US" altLang="en-US" sz="3600">
                <a:solidFill>
                  <a:schemeClr val="accent2"/>
                </a:solidFill>
                <a:latin typeface="Arial" charset="0"/>
              </a:rPr>
              <a:t>1 Corinthians 13:8-13 is all about how                 long certain things last, &amp; what’s of value</a:t>
            </a:r>
            <a:r>
              <a:rPr lang="en-US" altLang="en-US" sz="3600">
                <a:solidFill>
                  <a:schemeClr val="tx1"/>
                </a:solidFill>
                <a:latin typeface="Arial" charset="0"/>
              </a:rPr>
              <a:t> </a:t>
            </a:r>
          </a:p>
        </p:txBody>
      </p:sp>
      <p:sp>
        <p:nvSpPr>
          <p:cNvPr id="47109" name="Text Box 5"/>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47115" name="Text Box 11"/>
          <p:cNvSpPr txBox="1">
            <a:spLocks noChangeArrowheads="1"/>
          </p:cNvSpPr>
          <p:nvPr/>
        </p:nvSpPr>
        <p:spPr bwMode="auto">
          <a:xfrm>
            <a:off x="8763000" y="6400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pic>
        <p:nvPicPr>
          <p:cNvPr id="47117" name="Picture 13" descr="http://www.yarmcentral.ednet.ns.ca/sailing_ships/mansion/Churchill%20manor/old_wagon.JPG"/>
          <p:cNvPicPr>
            <a:picLocks noChangeAspect="1" noChangeArrowheads="1"/>
          </p:cNvPicPr>
          <p:nvPr/>
        </p:nvPicPr>
        <p:blipFill>
          <a:blip r:embed="rId3">
            <a:extLst>
              <a:ext uri="{28A0092B-C50C-407E-A947-70E740481C1C}">
                <a14:useLocalDpi xmlns:a14="http://schemas.microsoft.com/office/drawing/2010/main" val="0"/>
              </a:ext>
            </a:extLst>
          </a:blip>
          <a:srcRect t="19267"/>
          <a:stretch>
            <a:fillRect/>
          </a:stretch>
        </p:blipFill>
        <p:spPr bwMode="auto">
          <a:xfrm>
            <a:off x="381000" y="1828800"/>
            <a:ext cx="8382000" cy="5029200"/>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609600"/>
            <a:ext cx="9144000" cy="1143000"/>
          </a:xfrm>
        </p:spPr>
        <p:txBody>
          <a:bodyPr/>
          <a:lstStyle/>
          <a:p>
            <a:r>
              <a:rPr lang="en-US" altLang="en-US" sz="3600">
                <a:solidFill>
                  <a:schemeClr val="accent2"/>
                </a:solidFill>
                <a:latin typeface="Arial" charset="0"/>
              </a:rPr>
              <a:t>1 Corinthians 13:8-13 is all about how                 long certain things last, &amp; what’s of value</a:t>
            </a:r>
            <a:r>
              <a:rPr lang="en-US" altLang="en-US" sz="3600">
                <a:solidFill>
                  <a:schemeClr val="tx1"/>
                </a:solidFill>
                <a:latin typeface="Arial" charset="0"/>
              </a:rPr>
              <a:t> </a:t>
            </a:r>
          </a:p>
        </p:txBody>
      </p:sp>
      <p:sp>
        <p:nvSpPr>
          <p:cNvPr id="90115" name="Rectangle 3"/>
          <p:cNvSpPr>
            <a:spLocks noGrp="1" noChangeArrowheads="1"/>
          </p:cNvSpPr>
          <p:nvPr>
            <p:ph type="body" sz="half" idx="1"/>
          </p:nvPr>
        </p:nvSpPr>
        <p:spPr>
          <a:xfrm>
            <a:off x="304800" y="1981200"/>
            <a:ext cx="4191000" cy="4572000"/>
          </a:xfrm>
        </p:spPr>
        <p:txBody>
          <a:bodyPr/>
          <a:lstStyle/>
          <a:p>
            <a:pPr>
              <a:lnSpc>
                <a:spcPct val="90000"/>
              </a:lnSpc>
            </a:pPr>
            <a:r>
              <a:rPr lang="en-US" altLang="en-US">
                <a:latin typeface="Arial" charset="0"/>
              </a:rPr>
              <a:t>The specific things that Paul addresses about </a:t>
            </a:r>
            <a:r>
              <a:rPr lang="en-US" altLang="en-US">
                <a:solidFill>
                  <a:schemeClr val="accent2"/>
                </a:solidFill>
                <a:latin typeface="Arial" charset="0"/>
              </a:rPr>
              <a:t>how long they last are:</a:t>
            </a:r>
          </a:p>
          <a:p>
            <a:pPr>
              <a:lnSpc>
                <a:spcPct val="90000"/>
              </a:lnSpc>
            </a:pPr>
            <a:r>
              <a:rPr lang="en-US" altLang="en-US">
                <a:latin typeface="Arial" charset="0"/>
              </a:rPr>
              <a:t>Spiritual entities of </a:t>
            </a:r>
            <a:r>
              <a:rPr lang="en-US" altLang="en-US">
                <a:solidFill>
                  <a:schemeClr val="accent2"/>
                </a:solidFill>
                <a:latin typeface="Arial" charset="0"/>
              </a:rPr>
              <a:t>faith, hope &amp; love.</a:t>
            </a:r>
          </a:p>
          <a:p>
            <a:pPr>
              <a:lnSpc>
                <a:spcPct val="90000"/>
              </a:lnSpc>
            </a:pPr>
            <a:r>
              <a:rPr lang="en-US" altLang="en-US">
                <a:latin typeface="Arial" charset="0"/>
              </a:rPr>
              <a:t>Spiritual gifts of </a:t>
            </a:r>
            <a:r>
              <a:rPr lang="en-US" altLang="en-US">
                <a:solidFill>
                  <a:schemeClr val="accent2"/>
                </a:solidFill>
                <a:latin typeface="Arial" charset="0"/>
              </a:rPr>
              <a:t>prophecy, tongues &amp; knowledge.</a:t>
            </a:r>
            <a:r>
              <a:rPr lang="en-US" altLang="en-US">
                <a:latin typeface="Arial" charset="0"/>
              </a:rPr>
              <a:t>  </a:t>
            </a:r>
          </a:p>
        </p:txBody>
      </p:sp>
      <p:sp>
        <p:nvSpPr>
          <p:cNvPr id="90116" name="Text Box 4"/>
          <p:cNvSpPr txBox="1">
            <a:spLocks noChangeArrowheads="1"/>
          </p:cNvSpPr>
          <p:nvPr/>
        </p:nvSpPr>
        <p:spPr bwMode="auto">
          <a:xfrm>
            <a:off x="2286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latin typeface="Arial" charset="0"/>
              </a:rPr>
              <a:t>1 Corinthians 13:8-13</a:t>
            </a:r>
          </a:p>
        </p:txBody>
      </p:sp>
      <p:sp>
        <p:nvSpPr>
          <p:cNvPr id="90117" name="Text Box 5"/>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pic>
        <p:nvPicPr>
          <p:cNvPr id="90119" name="Picture 7" descr="http://www.michaelnoyes.com/images/products/product_122_copyright.png"/>
          <p:cNvPicPr>
            <a:picLocks noChangeAspect="1" noChangeArrowheads="1"/>
          </p:cNvPicPr>
          <p:nvPr/>
        </p:nvPicPr>
        <p:blipFill>
          <a:blip r:embed="rId4">
            <a:extLst>
              <a:ext uri="{28A0092B-C50C-407E-A947-70E740481C1C}">
                <a14:useLocalDpi xmlns:a14="http://schemas.microsoft.com/office/drawing/2010/main" val="0"/>
              </a:ext>
            </a:extLst>
          </a:blip>
          <a:srcRect l="5040" t="2438" r="6772" b="9756"/>
          <a:stretch>
            <a:fillRect/>
          </a:stretch>
        </p:blipFill>
        <p:spPr bwMode="auto">
          <a:xfrm>
            <a:off x="4572000" y="2057400"/>
            <a:ext cx="2667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0120" name="Picture 8" descr="C:\Images\Paul with Lydia_a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4700" y="4191000"/>
            <a:ext cx="1357313" cy="1974850"/>
          </a:xfrm>
          <a:prstGeom prst="rect">
            <a:avLst/>
          </a:prstGeom>
          <a:noFill/>
          <a:extLst>
            <a:ext uri="{909E8E84-426E-40DD-AFC4-6F175D3DCCD1}">
              <a14:hiddenFill xmlns:a14="http://schemas.microsoft.com/office/drawing/2010/main">
                <a:solidFill>
                  <a:srgbClr val="FFFFFF"/>
                </a:solidFill>
              </a14:hiddenFill>
            </a:ext>
          </a:extLst>
        </p:spPr>
      </p:pic>
      <p:pic>
        <p:nvPicPr>
          <p:cNvPr id="90121" name="Picture 9" descr="C:\Images\Paul &amp; the Ephesian elders Acts 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3688" y="4876800"/>
            <a:ext cx="1452562"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box(out)">
                                      <p:cBhvr>
                                        <p:cTn id="7" dur="500"/>
                                        <p:tgtEl>
                                          <p:spTgt spid="901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box(out)">
                                      <p:cBhvr>
                                        <p:cTn id="12" dur="500"/>
                                        <p:tgtEl>
                                          <p:spTgt spid="9011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box(out)">
                                      <p:cBhvr>
                                        <p:cTn id="17" dur="500"/>
                                        <p:tgtEl>
                                          <p:spTgt spid="9011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1026"/>
          <p:cNvSpPr>
            <a:spLocks noGrp="1" noChangeArrowheads="1"/>
          </p:cNvSpPr>
          <p:nvPr>
            <p:ph type="body" idx="1"/>
          </p:nvPr>
        </p:nvSpPr>
        <p:spPr>
          <a:xfrm>
            <a:off x="228600" y="228600"/>
            <a:ext cx="8763000" cy="5943600"/>
          </a:xfrm>
        </p:spPr>
        <p:txBody>
          <a:bodyPr/>
          <a:lstStyle/>
          <a:p>
            <a:pPr marL="0" indent="0" algn="ctr" defTabSz="230188">
              <a:lnSpc>
                <a:spcPct val="85000"/>
              </a:lnSpc>
              <a:buFontTx/>
              <a:buNone/>
            </a:pPr>
            <a:r>
              <a:rPr lang="en-US" altLang="en-US">
                <a:solidFill>
                  <a:schemeClr val="accent2"/>
                </a:solidFill>
                <a:latin typeface="Arial" charset="0"/>
              </a:rPr>
              <a:t>1 Corinthians 13:8-10</a:t>
            </a:r>
          </a:p>
          <a:p>
            <a:pPr marL="0" indent="0" defTabSz="230188">
              <a:lnSpc>
                <a:spcPct val="85000"/>
              </a:lnSpc>
              <a:buFontTx/>
              <a:buNone/>
            </a:pPr>
            <a:r>
              <a:rPr lang="en-US" altLang="en-US">
                <a:solidFill>
                  <a:srgbClr val="000000"/>
                </a:solidFill>
                <a:latin typeface="Arial" charset="0"/>
              </a:rPr>
              <a:t>The love never falls off; but                                                                      	whether there are gifts of   prophecy,                                		they </a:t>
            </a:r>
            <a:r>
              <a:rPr lang="en-US" altLang="en-US">
                <a:solidFill>
                  <a:schemeClr val="accent2"/>
                </a:solidFill>
                <a:latin typeface="Arial" charset="0"/>
              </a:rPr>
              <a:t>will be done away</a:t>
            </a:r>
            <a:r>
              <a:rPr lang="en-US" altLang="en-US">
                <a:solidFill>
                  <a:srgbClr val="000000"/>
                </a:solidFill>
                <a:latin typeface="Arial" charset="0"/>
              </a:rPr>
              <a:t>;                                                	whether there are [gifts of] tongues,                                  		they will cease;                                                        	whether there is   [a gift of] knowledge,                                                 		it      </a:t>
            </a:r>
            <a:r>
              <a:rPr lang="en-US" altLang="en-US">
                <a:solidFill>
                  <a:schemeClr val="accent2"/>
                </a:solidFill>
                <a:latin typeface="Arial" charset="0"/>
              </a:rPr>
              <a:t>will be done away</a:t>
            </a:r>
            <a:r>
              <a:rPr lang="en-US" altLang="en-US">
                <a:solidFill>
                  <a:srgbClr val="000000"/>
                </a:solidFill>
                <a:latin typeface="Arial" charset="0"/>
              </a:rPr>
              <a:t>. 9                                               </a:t>
            </a:r>
          </a:p>
          <a:p>
            <a:pPr marL="0" indent="0" defTabSz="230188">
              <a:lnSpc>
                <a:spcPct val="85000"/>
              </a:lnSpc>
              <a:buFontTx/>
              <a:buNone/>
            </a:pPr>
            <a:r>
              <a:rPr lang="en-US" altLang="en-US">
                <a:solidFill>
                  <a:srgbClr val="000000"/>
                </a:solidFill>
                <a:latin typeface="Arial" charset="0"/>
              </a:rPr>
              <a:t>For </a:t>
            </a:r>
            <a:r>
              <a:rPr lang="en-US" altLang="en-US" sz="1600">
                <a:solidFill>
                  <a:srgbClr val="000000"/>
                </a:solidFill>
                <a:latin typeface="Arial" charset="0"/>
              </a:rPr>
              <a:t> </a:t>
            </a:r>
            <a:r>
              <a:rPr lang="en-US" altLang="en-US">
                <a:solidFill>
                  <a:srgbClr val="000000"/>
                </a:solidFill>
                <a:latin typeface="Arial" charset="0"/>
              </a:rPr>
              <a:t>we know       </a:t>
            </a:r>
            <a:r>
              <a:rPr lang="en-US" altLang="en-US" sz="1600">
                <a:solidFill>
                  <a:srgbClr val="000000"/>
                </a:solidFill>
                <a:latin typeface="Arial" charset="0"/>
              </a:rPr>
              <a:t> </a:t>
            </a:r>
            <a:r>
              <a:rPr lang="en-US" altLang="en-US">
                <a:solidFill>
                  <a:srgbClr val="FF0000"/>
                </a:solidFill>
                <a:latin typeface="Arial" charset="0"/>
              </a:rPr>
              <a:t>in part</a:t>
            </a:r>
            <a:r>
              <a:rPr lang="en-US" altLang="en-US">
                <a:solidFill>
                  <a:srgbClr val="000000"/>
                </a:solidFill>
                <a:latin typeface="Arial" charset="0"/>
              </a:rPr>
              <a:t>                                                     and we prophesy </a:t>
            </a:r>
            <a:r>
              <a:rPr lang="en-US" altLang="en-US">
                <a:solidFill>
                  <a:srgbClr val="FF0000"/>
                </a:solidFill>
                <a:latin typeface="Arial" charset="0"/>
              </a:rPr>
              <a:t>in part</a:t>
            </a:r>
            <a:r>
              <a:rPr lang="en-US" altLang="en-US">
                <a:solidFill>
                  <a:srgbClr val="000000"/>
                </a:solidFill>
                <a:latin typeface="Arial" charset="0"/>
              </a:rPr>
              <a:t>; 10                                           	but when the completion and maturity comes,                                     		that which is    </a:t>
            </a:r>
            <a:r>
              <a:rPr lang="en-US" altLang="en-US" sz="2000">
                <a:solidFill>
                  <a:srgbClr val="000000"/>
                </a:solidFill>
                <a:latin typeface="Arial" charset="0"/>
              </a:rPr>
              <a:t> </a:t>
            </a:r>
            <a:r>
              <a:rPr lang="en-US" altLang="en-US">
                <a:solidFill>
                  <a:srgbClr val="FF0000"/>
                </a:solidFill>
                <a:latin typeface="Arial" charset="0"/>
              </a:rPr>
              <a:t>in part</a:t>
            </a:r>
            <a:r>
              <a:rPr lang="en-US" altLang="en-US">
                <a:solidFill>
                  <a:srgbClr val="000000"/>
                </a:solidFill>
                <a:latin typeface="Arial" charset="0"/>
              </a:rPr>
              <a:t>                                                                 			      </a:t>
            </a:r>
            <a:r>
              <a:rPr lang="en-US" altLang="en-US">
                <a:solidFill>
                  <a:schemeClr val="accent2"/>
                </a:solidFill>
                <a:latin typeface="Arial" charset="0"/>
              </a:rPr>
              <a:t>will be done away</a:t>
            </a:r>
            <a:r>
              <a:rPr lang="en-US" altLang="en-US">
                <a:solidFill>
                  <a:srgbClr val="000000"/>
                </a:solidFill>
                <a:latin typeface="Arial" charset="0"/>
              </a:rPr>
              <a:t>. </a:t>
            </a:r>
          </a:p>
        </p:txBody>
      </p:sp>
      <p:sp>
        <p:nvSpPr>
          <p:cNvPr id="125955" name="Text Box 1027"/>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solidFill>
                  <a:schemeClr val="accent2"/>
                </a:solidFill>
                <a:latin typeface="Arial" charset="0"/>
              </a:rPr>
              <a:t>1</a:t>
            </a:r>
          </a:p>
        </p:txBody>
      </p:sp>
      <p:sp>
        <p:nvSpPr>
          <p:cNvPr id="125956" name="Rectangle 1028"/>
          <p:cNvSpPr>
            <a:spLocks noChangeArrowheads="1"/>
          </p:cNvSpPr>
          <p:nvPr/>
        </p:nvSpPr>
        <p:spPr bwMode="auto">
          <a:xfrm>
            <a:off x="1905000" y="762000"/>
            <a:ext cx="1143000" cy="457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5956"/>
                                        </p:tgtEl>
                                        <p:attrNameLst>
                                          <p:attrName>style.visibility</p:attrName>
                                        </p:attrNameLst>
                                      </p:cBhvr>
                                      <p:to>
                                        <p:strVal val="visible"/>
                                      </p:to>
                                    </p:set>
                                    <p:anim calcmode="lin" valueType="num">
                                      <p:cBhvr additive="base">
                                        <p:cTn id="7" dur="500" fill="hold"/>
                                        <p:tgtEl>
                                          <p:spTgt spid="125956"/>
                                        </p:tgtEl>
                                        <p:attrNameLst>
                                          <p:attrName>ppt_x</p:attrName>
                                        </p:attrNameLst>
                                      </p:cBhvr>
                                      <p:tavLst>
                                        <p:tav tm="0">
                                          <p:val>
                                            <p:strVal val="#ppt_x"/>
                                          </p:val>
                                        </p:tav>
                                        <p:tav tm="100000">
                                          <p:val>
                                            <p:strVal val="#ppt_x"/>
                                          </p:val>
                                        </p:tav>
                                      </p:tavLst>
                                    </p:anim>
                                    <p:anim calcmode="lin" valueType="num">
                                      <p:cBhvr additive="base">
                                        <p:cTn id="8" dur="500" fill="hold"/>
                                        <p:tgtEl>
                                          <p:spTgt spid="1259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2550</TotalTime>
  <Words>2736</Words>
  <Application>Microsoft Macintosh PowerPoint</Application>
  <PresentationFormat>On-screen Show (4:3)</PresentationFormat>
  <Paragraphs>332</Paragraphs>
  <Slides>56</Slides>
  <Notes>41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Impact</vt:lpstr>
      <vt:lpstr>Times New Roman</vt:lpstr>
      <vt:lpstr>Wingdings</vt:lpstr>
      <vt:lpstr>Wingdings 2</vt:lpstr>
      <vt:lpstr>Wingdings 3</vt:lpstr>
      <vt:lpstr>Default Design</vt:lpstr>
      <vt:lpstr>Worksheet</vt:lpstr>
      <vt:lpstr>PowerPoint Presentation</vt:lpstr>
      <vt:lpstr>PowerPoint Presentation</vt:lpstr>
      <vt:lpstr>PowerPoint Presentation</vt:lpstr>
      <vt:lpstr>PowerPoint Presentation</vt:lpstr>
      <vt:lpstr>PowerPoint Presentation</vt:lpstr>
      <vt:lpstr>PowerPoint Presentation</vt:lpstr>
      <vt:lpstr>1 Corinthians 13:8-13 is all about how                 long certain things last, &amp; what’s of value </vt:lpstr>
      <vt:lpstr>1 Corinthians 13:8-13 is all about how                 long certain things last, &amp; what’s of value </vt:lpstr>
      <vt:lpstr>PowerPoint Presentation</vt:lpstr>
      <vt:lpstr>PowerPoint Presentation</vt:lpstr>
      <vt:lpstr>1 Corinthians 13:8-13 is all about how                 long certain things last, &amp; what’s of value </vt:lpstr>
      <vt:lpstr>The context &amp; themes                               of 1 Corinthians 13:8-13</vt:lpstr>
      <vt:lpstr>The context &amp; themes                               of 1 Corinthians 13:8-13</vt:lpstr>
      <vt:lpstr>This passage has patterns </vt:lpstr>
      <vt:lpstr>This passage has patterns </vt:lpstr>
      <vt:lpstr>This passage has patterns </vt:lpstr>
      <vt:lpstr>This passage has patterns </vt:lpstr>
      <vt:lpstr>This passage has patterns </vt:lpstr>
      <vt:lpstr>The love never falls off or ends</vt:lpstr>
      <vt:lpstr>The love never falls off or ends</vt:lpstr>
      <vt:lpstr>The love never falls off or ends</vt:lpstr>
      <vt:lpstr>Eutychus fell out of                           the third story window (Acts 20:9)</vt:lpstr>
      <vt:lpstr>1 Corinthians 13:8,13</vt:lpstr>
      <vt:lpstr>The spiritual gifts of                            prophecy &amp; knowledge </vt:lpstr>
      <vt:lpstr>The spiritual gifts of                            prophecy &amp; knowledge </vt:lpstr>
      <vt:lpstr>The turning point in this passage: What is “the perfect”? </vt:lpstr>
      <vt:lpstr>The turning point in this passage: What is “the perfect”? </vt:lpstr>
      <vt:lpstr>‘the completion and the maturity’ </vt:lpstr>
      <vt:lpstr>PowerPoint Presentation</vt:lpstr>
      <vt:lpstr>PowerPoint Presentation</vt:lpstr>
      <vt:lpstr>‘the completion and the maturity’ </vt:lpstr>
      <vt:lpstr>The mirror is not ‘smoke &amp; mirrors’</vt:lpstr>
      <vt:lpstr>PowerPoint Presentation</vt:lpstr>
      <vt:lpstr>The mirror is not ‘smoke &amp; mirrors’</vt:lpstr>
      <vt:lpstr>From ‘through a mirror dimly’                       to seeing ‘face to face’ </vt:lpstr>
      <vt:lpstr>From ‘through a mirror dimly’                       to seeing ‘face to face’ </vt:lpstr>
      <vt:lpstr>From ‘through a mirror dimly’                       to seeing ‘face to face’ </vt:lpstr>
      <vt:lpstr>Tongues will cease of their own</vt:lpstr>
      <vt:lpstr>Tongues will cease of their own</vt:lpstr>
      <vt:lpstr>PowerPoint Presentation</vt:lpstr>
      <vt:lpstr>1 Corinthians 13:8-13</vt:lpstr>
      <vt:lpstr>1 Corinthians 13:8-13</vt:lpstr>
      <vt:lpstr>1 Corinthians 13:8-13</vt:lpstr>
      <vt:lpstr>Is there any other confirmation                          that ‘the apostolic era gifts’                                                 ended with the apostles?</vt:lpstr>
      <vt:lpstr>PowerPoint Presentation</vt:lpstr>
      <vt:lpstr>PowerPoint Presentation</vt:lpstr>
      <vt:lpstr>Spiritual gifts are for ministry in the church, to express God’s love through us to others</vt:lpstr>
      <vt:lpstr>Spiritual gifts are for ministry in the church, to express God’s love through us to others</vt:lpstr>
      <vt:lpstr>So what do we ‘take home’                       from this passage?</vt:lpstr>
      <vt:lpstr>So what do we ‘take home’                       from this passage?</vt:lpstr>
      <vt:lpstr>Love is forever</vt:lpstr>
      <vt:lpstr>PowerPoint Presentation</vt:lpstr>
      <vt:lpstr>PowerPoint Presentation</vt:lpstr>
      <vt:lpstr>PowerPoint Presentation</vt:lpstr>
      <vt:lpstr>PowerPoint Presentation</vt:lpstr>
      <vt:lpstr>PowerPoint Presentation</vt:lpstr>
    </vt:vector>
  </TitlesOfParts>
  <Company>HHBC</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dc:creator>
  <cp:lastModifiedBy>Craig Kaes</cp:lastModifiedBy>
  <cp:revision>45</cp:revision>
  <dcterms:created xsi:type="dcterms:W3CDTF">2009-11-30T18:49:24Z</dcterms:created>
  <dcterms:modified xsi:type="dcterms:W3CDTF">2016-10-30T13:38:06Z</dcterms:modified>
</cp:coreProperties>
</file>