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8" r:id="rId3"/>
    <p:sldId id="259" r:id="rId4"/>
    <p:sldId id="262" r:id="rId5"/>
    <p:sldId id="263" r:id="rId6"/>
    <p:sldId id="267" r:id="rId7"/>
    <p:sldId id="268" r:id="rId8"/>
    <p:sldId id="257" r:id="rId9"/>
    <p:sldId id="269" r:id="rId10"/>
    <p:sldId id="270" r:id="rId11"/>
    <p:sldId id="271" r:id="rId12"/>
    <p:sldId id="265" r:id="rId13"/>
    <p:sldId id="27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00"/>
    <p:restoredTop sz="94682"/>
  </p:normalViewPr>
  <p:slideViewPr>
    <p:cSldViewPr snapToGrid="0" snapToObjects="1">
      <p:cViewPr>
        <p:scale>
          <a:sx n="86" d="100"/>
          <a:sy n="86" d="100"/>
        </p:scale>
        <p:origin x="152" y="9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01B832-AC60-9A4E-B645-CE3198A0D375}" type="datetimeFigureOut">
              <a:rPr lang="en-US" smtClean="0"/>
              <a:t>9/11/16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CDEF5D-25D5-EE41-9AD3-518018BA1BC3}" type="slidenum">
              <a:rPr lang="en-US" smtClean="0"/>
              <a:t>‹#›</a:t>
            </a:fld>
            <a:endParaRPr lang="en-US"/>
          </a:p>
        </p:txBody>
      </p:sp>
    </p:spTree>
    <p:extLst>
      <p:ext uri="{BB962C8B-B14F-4D97-AF65-F5344CB8AC3E}">
        <p14:creationId xmlns:p14="http://schemas.microsoft.com/office/powerpoint/2010/main" val="1289465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280 The Apostle Paul used verse 11 to remind the Corinthians that messages in tongues (foreign languages), far from being a sign of spirituality, indicate that the recipients are spiritually immature (1 Cor. 14:20-21).  Likewise Isaiah revealed that when people are so spiritually dull that simple messages do not move them, God will teach them through experience.</a:t>
            </a: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See also '29 1 Corinthians 14....', page 1.</a:t>
            </a: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One thing to draw from Isaiah 28 is that line upon line, precept upon precept is not a biblical teaching model - these are words of warning to people, who like the Hebrews (Hebrews 5) are dull of hearing. Also, tongues is not the evidence of the baptism of the Holy Spirit, as my grandparents believed, but a warning, principally to the Jews from May 28, 33 AD to mid-70 AD.  At that time, biblical tongues ceased of its own.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8CDEF5D-25D5-EE41-9AD3-518018BA1BC3}" type="slidenum">
              <a:rPr lang="en-US" smtClean="0"/>
              <a:t>1</a:t>
            </a:fld>
            <a:endParaRPr lang="en-US"/>
          </a:p>
        </p:txBody>
      </p:sp>
    </p:spTree>
    <p:extLst>
      <p:ext uri="{BB962C8B-B14F-4D97-AF65-F5344CB8AC3E}">
        <p14:creationId xmlns:p14="http://schemas.microsoft.com/office/powerpoint/2010/main" val="7660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280 The Apostle Paul used verse 11 to remind the Corinthians that messages in tongues (foreign languages), far from being a sign of spirituality, indicate that the recipients are spiritually immature (1 Cor. 14:20-21).  Likewise Isaiah revealed that when people are so spiritually dull that simple messages do not move them, God will teach them through experience.</a:t>
            </a: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See also '29 1 Corinthians 14....', page 1.</a:t>
            </a: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One thing to draw from Isaiah 28 is that line upon line, precept upon precept is not a biblical teaching model - these are words of warning to people, who like the Hebrews (Hebrews 5) are dull of hearing. Also, tongues is not the evidence of the baptism of the Holy Spirit, as my grandparents believed, but a warning, principally to the Jews from May 28, 33 AD to mid-70 AD.  At that time, biblical tongues ceased of its own.</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CDEF5D-25D5-EE41-9AD3-518018BA1BC3}" type="slidenum">
              <a:rPr lang="en-US" smtClean="0"/>
              <a:t>13</a:t>
            </a:fld>
            <a:endParaRPr lang="en-US"/>
          </a:p>
        </p:txBody>
      </p:sp>
    </p:spTree>
    <p:extLst>
      <p:ext uri="{BB962C8B-B14F-4D97-AF65-F5344CB8AC3E}">
        <p14:creationId xmlns:p14="http://schemas.microsoft.com/office/powerpoint/2010/main" val="1787025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0FBA39-4B3C-F346-88A9-A00E7B5FCD8D}" type="datetimeFigureOut">
              <a:rPr lang="en-US" smtClean="0"/>
              <a:t>9/11/16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2E1C6-CB7B-2A42-B384-62F9C78870AA}" type="slidenum">
              <a:rPr lang="en-US" smtClean="0"/>
              <a:t>‹#›</a:t>
            </a:fld>
            <a:endParaRPr lang="en-US"/>
          </a:p>
        </p:txBody>
      </p:sp>
    </p:spTree>
    <p:extLst>
      <p:ext uri="{BB962C8B-B14F-4D97-AF65-F5344CB8AC3E}">
        <p14:creationId xmlns:p14="http://schemas.microsoft.com/office/powerpoint/2010/main" val="1601499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0FBA39-4B3C-F346-88A9-A00E7B5FCD8D}" type="datetimeFigureOut">
              <a:rPr lang="en-US" smtClean="0"/>
              <a:t>9/11/16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2E1C6-CB7B-2A42-B384-62F9C78870AA}" type="slidenum">
              <a:rPr lang="en-US" smtClean="0"/>
              <a:t>‹#›</a:t>
            </a:fld>
            <a:endParaRPr lang="en-US"/>
          </a:p>
        </p:txBody>
      </p:sp>
    </p:spTree>
    <p:extLst>
      <p:ext uri="{BB962C8B-B14F-4D97-AF65-F5344CB8AC3E}">
        <p14:creationId xmlns:p14="http://schemas.microsoft.com/office/powerpoint/2010/main" val="489188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0FBA39-4B3C-F346-88A9-A00E7B5FCD8D}" type="datetimeFigureOut">
              <a:rPr lang="en-US" smtClean="0"/>
              <a:t>9/11/16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2E1C6-CB7B-2A42-B384-62F9C78870AA}" type="slidenum">
              <a:rPr lang="en-US" smtClean="0"/>
              <a:t>‹#›</a:t>
            </a:fld>
            <a:endParaRPr lang="en-US"/>
          </a:p>
        </p:txBody>
      </p:sp>
    </p:spTree>
    <p:extLst>
      <p:ext uri="{BB962C8B-B14F-4D97-AF65-F5344CB8AC3E}">
        <p14:creationId xmlns:p14="http://schemas.microsoft.com/office/powerpoint/2010/main" val="1225702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0FBA39-4B3C-F346-88A9-A00E7B5FCD8D}" type="datetimeFigureOut">
              <a:rPr lang="en-US" smtClean="0"/>
              <a:t>9/11/16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2E1C6-CB7B-2A42-B384-62F9C78870AA}" type="slidenum">
              <a:rPr lang="en-US" smtClean="0"/>
              <a:t>‹#›</a:t>
            </a:fld>
            <a:endParaRPr lang="en-US"/>
          </a:p>
        </p:txBody>
      </p:sp>
    </p:spTree>
    <p:extLst>
      <p:ext uri="{BB962C8B-B14F-4D97-AF65-F5344CB8AC3E}">
        <p14:creationId xmlns:p14="http://schemas.microsoft.com/office/powerpoint/2010/main" val="2122212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0FBA39-4B3C-F346-88A9-A00E7B5FCD8D}" type="datetimeFigureOut">
              <a:rPr lang="en-US" smtClean="0"/>
              <a:t>9/11/16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2E1C6-CB7B-2A42-B384-62F9C78870AA}" type="slidenum">
              <a:rPr lang="en-US" smtClean="0"/>
              <a:t>‹#›</a:t>
            </a:fld>
            <a:endParaRPr lang="en-US"/>
          </a:p>
        </p:txBody>
      </p:sp>
    </p:spTree>
    <p:extLst>
      <p:ext uri="{BB962C8B-B14F-4D97-AF65-F5344CB8AC3E}">
        <p14:creationId xmlns:p14="http://schemas.microsoft.com/office/powerpoint/2010/main" val="84522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0FBA39-4B3C-F346-88A9-A00E7B5FCD8D}" type="datetimeFigureOut">
              <a:rPr lang="en-US" smtClean="0"/>
              <a:t>9/11/16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62E1C6-CB7B-2A42-B384-62F9C78870AA}" type="slidenum">
              <a:rPr lang="en-US" smtClean="0"/>
              <a:t>‹#›</a:t>
            </a:fld>
            <a:endParaRPr lang="en-US"/>
          </a:p>
        </p:txBody>
      </p:sp>
    </p:spTree>
    <p:extLst>
      <p:ext uri="{BB962C8B-B14F-4D97-AF65-F5344CB8AC3E}">
        <p14:creationId xmlns:p14="http://schemas.microsoft.com/office/powerpoint/2010/main" val="1074983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0FBA39-4B3C-F346-88A9-A00E7B5FCD8D}" type="datetimeFigureOut">
              <a:rPr lang="en-US" smtClean="0"/>
              <a:t>9/11/16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62E1C6-CB7B-2A42-B384-62F9C78870AA}" type="slidenum">
              <a:rPr lang="en-US" smtClean="0"/>
              <a:t>‹#›</a:t>
            </a:fld>
            <a:endParaRPr lang="en-US"/>
          </a:p>
        </p:txBody>
      </p:sp>
    </p:spTree>
    <p:extLst>
      <p:ext uri="{BB962C8B-B14F-4D97-AF65-F5344CB8AC3E}">
        <p14:creationId xmlns:p14="http://schemas.microsoft.com/office/powerpoint/2010/main" val="467896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0FBA39-4B3C-F346-88A9-A00E7B5FCD8D}" type="datetimeFigureOut">
              <a:rPr lang="en-US" smtClean="0"/>
              <a:t>9/11/16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62E1C6-CB7B-2A42-B384-62F9C78870AA}" type="slidenum">
              <a:rPr lang="en-US" smtClean="0"/>
              <a:t>‹#›</a:t>
            </a:fld>
            <a:endParaRPr lang="en-US"/>
          </a:p>
        </p:txBody>
      </p:sp>
    </p:spTree>
    <p:extLst>
      <p:ext uri="{BB962C8B-B14F-4D97-AF65-F5344CB8AC3E}">
        <p14:creationId xmlns:p14="http://schemas.microsoft.com/office/powerpoint/2010/main" val="2002961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0FBA39-4B3C-F346-88A9-A00E7B5FCD8D}" type="datetimeFigureOut">
              <a:rPr lang="en-US" smtClean="0"/>
              <a:t>9/11/16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62E1C6-CB7B-2A42-B384-62F9C78870AA}" type="slidenum">
              <a:rPr lang="en-US" smtClean="0"/>
              <a:t>‹#›</a:t>
            </a:fld>
            <a:endParaRPr lang="en-US"/>
          </a:p>
        </p:txBody>
      </p:sp>
    </p:spTree>
    <p:extLst>
      <p:ext uri="{BB962C8B-B14F-4D97-AF65-F5344CB8AC3E}">
        <p14:creationId xmlns:p14="http://schemas.microsoft.com/office/powerpoint/2010/main" val="1968570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0FBA39-4B3C-F346-88A9-A00E7B5FCD8D}" type="datetimeFigureOut">
              <a:rPr lang="en-US" smtClean="0"/>
              <a:t>9/11/16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62E1C6-CB7B-2A42-B384-62F9C78870AA}" type="slidenum">
              <a:rPr lang="en-US" smtClean="0"/>
              <a:t>‹#›</a:t>
            </a:fld>
            <a:endParaRPr lang="en-US"/>
          </a:p>
        </p:txBody>
      </p:sp>
    </p:spTree>
    <p:extLst>
      <p:ext uri="{BB962C8B-B14F-4D97-AF65-F5344CB8AC3E}">
        <p14:creationId xmlns:p14="http://schemas.microsoft.com/office/powerpoint/2010/main" val="1631512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0FBA39-4B3C-F346-88A9-A00E7B5FCD8D}" type="datetimeFigureOut">
              <a:rPr lang="en-US" smtClean="0"/>
              <a:t>9/11/16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62E1C6-CB7B-2A42-B384-62F9C78870AA}" type="slidenum">
              <a:rPr lang="en-US" smtClean="0"/>
              <a:t>‹#›</a:t>
            </a:fld>
            <a:endParaRPr lang="en-US"/>
          </a:p>
        </p:txBody>
      </p:sp>
    </p:spTree>
    <p:extLst>
      <p:ext uri="{BB962C8B-B14F-4D97-AF65-F5344CB8AC3E}">
        <p14:creationId xmlns:p14="http://schemas.microsoft.com/office/powerpoint/2010/main" val="17626599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0FBA39-4B3C-F346-88A9-A00E7B5FCD8D}" type="datetimeFigureOut">
              <a:rPr lang="en-US" smtClean="0"/>
              <a:t>9/11/16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62E1C6-CB7B-2A42-B384-62F9C78870AA}" type="slidenum">
              <a:rPr lang="en-US" smtClean="0"/>
              <a:t>‹#›</a:t>
            </a:fld>
            <a:endParaRPr lang="en-US"/>
          </a:p>
        </p:txBody>
      </p:sp>
    </p:spTree>
    <p:extLst>
      <p:ext uri="{BB962C8B-B14F-4D97-AF65-F5344CB8AC3E}">
        <p14:creationId xmlns:p14="http://schemas.microsoft.com/office/powerpoint/2010/main" val="7424573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4" Type="http://schemas.openxmlformats.org/officeDocument/2006/relationships/image" Target="../media/image5.tiff"/><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to Study the Bible III</a:t>
            </a:r>
            <a:endParaRPr lang="en-US" dirty="0"/>
          </a:p>
        </p:txBody>
      </p:sp>
      <p:sp>
        <p:nvSpPr>
          <p:cNvPr id="3" name="Subtitle 2"/>
          <p:cNvSpPr>
            <a:spLocks noGrp="1"/>
          </p:cNvSpPr>
          <p:nvPr>
            <p:ph type="subTitle" idx="1"/>
          </p:nvPr>
        </p:nvSpPr>
        <p:spPr/>
        <p:txBody>
          <a:bodyPr/>
          <a:lstStyle/>
          <a:p>
            <a:r>
              <a:rPr lang="en-US" dirty="0" smtClean="0"/>
              <a:t>Week 35 – Acrostics &amp; Psalms, Lamentations, Isaiah</a:t>
            </a:r>
            <a:endParaRPr lang="en-US" dirty="0"/>
          </a:p>
        </p:txBody>
      </p:sp>
    </p:spTree>
    <p:extLst>
      <p:ext uri="{BB962C8B-B14F-4D97-AF65-F5344CB8AC3E}">
        <p14:creationId xmlns:p14="http://schemas.microsoft.com/office/powerpoint/2010/main" val="1983094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Aleph</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66601" y="0"/>
            <a:ext cx="2552700" cy="3175000"/>
          </a:xfrm>
        </p:spPr>
      </p:pic>
      <p:sp>
        <p:nvSpPr>
          <p:cNvPr id="5" name="Content Placeholder 2"/>
          <p:cNvSpPr txBox="1">
            <a:spLocks/>
          </p:cNvSpPr>
          <p:nvPr/>
        </p:nvSpPr>
        <p:spPr>
          <a:xfrm>
            <a:off x="838199" y="1825625"/>
            <a:ext cx="8380751"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lnSpc>
                <a:spcPct val="100000"/>
              </a:lnSpc>
              <a:spcBef>
                <a:spcPts val="0"/>
              </a:spcBef>
              <a:buNone/>
            </a:pPr>
            <a:r>
              <a:rPr lang="en-US" dirty="0"/>
              <a:t>Traditionally "first"; "sacrificial ox"; and "one thousand." As the first of all the holy Letters, and symbol of God's Oneness and Omnipotence, </a:t>
            </a:r>
            <a:r>
              <a:rPr lang="en-US" i="1" dirty="0"/>
              <a:t>aleph</a:t>
            </a:r>
            <a:r>
              <a:rPr lang="en-US" dirty="0"/>
              <a:t> is a three-in-one presentation. Its upper right segment consists of a </a:t>
            </a:r>
            <a:r>
              <a:rPr lang="en-US" i="1" dirty="0" err="1"/>
              <a:t>yod</a:t>
            </a:r>
            <a:r>
              <a:rPr lang="en-US" dirty="0"/>
              <a:t>, the first letter in the Name of the Divine. A second </a:t>
            </a:r>
            <a:r>
              <a:rPr lang="en-US" i="1" dirty="0" err="1"/>
              <a:t>yod</a:t>
            </a:r>
            <a:r>
              <a:rPr lang="en-US" dirty="0"/>
              <a:t> in the </a:t>
            </a:r>
            <a:r>
              <a:rPr lang="en-US" i="1" dirty="0"/>
              <a:t>aleph's</a:t>
            </a:r>
            <a:r>
              <a:rPr lang="en-US" dirty="0"/>
              <a:t> lower left segment signifies the Creator resident </a:t>
            </a:r>
            <a:r>
              <a:rPr lang="en-US" dirty="0" smtClean="0"/>
              <a:t>within </a:t>
            </a:r>
            <a:r>
              <a:rPr lang="en-US" dirty="0"/>
              <a:t>His creation. The central diagonal connecting pillar is the </a:t>
            </a:r>
            <a:r>
              <a:rPr lang="en-US" i="1" dirty="0" err="1"/>
              <a:t>vau</a:t>
            </a:r>
            <a:r>
              <a:rPr lang="en-US" dirty="0"/>
              <a:t>, symbol of transformation. </a:t>
            </a:r>
            <a:r>
              <a:rPr lang="en-US" i="1" dirty="0"/>
              <a:t>Aleph</a:t>
            </a:r>
            <a:r>
              <a:rPr lang="en-US" dirty="0"/>
              <a:t> thus </a:t>
            </a:r>
            <a:r>
              <a:rPr lang="en-US" dirty="0" smtClean="0"/>
              <a:t>represents </a:t>
            </a:r>
            <a:r>
              <a:rPr lang="en-US" dirty="0"/>
              <a:t>the process of spiritual transformation from human to super-human and is linked with the belief in absolute monotheism--that there is but one true living God.</a:t>
            </a:r>
            <a:endParaRPr lang="en-US" dirty="0">
              <a:latin typeface="Arial" charset="0"/>
              <a:ea typeface="Arial" charset="0"/>
              <a:cs typeface="Arial" charset="0"/>
            </a:endParaRPr>
          </a:p>
        </p:txBody>
      </p:sp>
      <p:sp>
        <p:nvSpPr>
          <p:cNvPr id="7" name="Content Placeholder 2"/>
          <p:cNvSpPr txBox="1">
            <a:spLocks/>
          </p:cNvSpPr>
          <p:nvPr/>
        </p:nvSpPr>
        <p:spPr>
          <a:xfrm>
            <a:off x="555886" y="6344014"/>
            <a:ext cx="8018490" cy="5139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800" dirty="0">
                <a:latin typeface="Arial" charset="0"/>
                <a:ea typeface="Arial" charset="0"/>
                <a:cs typeface="Arial" charset="0"/>
              </a:rPr>
              <a:t>* http://</a:t>
            </a:r>
            <a:r>
              <a:rPr lang="en-US" sz="1800" dirty="0" err="1">
                <a:latin typeface="Arial" charset="0"/>
                <a:ea typeface="Arial" charset="0"/>
                <a:cs typeface="Arial" charset="0"/>
              </a:rPr>
              <a:t>shekinah.elysiumgates.com</a:t>
            </a:r>
            <a:r>
              <a:rPr lang="en-US" sz="1800" dirty="0">
                <a:latin typeface="Arial" charset="0"/>
                <a:ea typeface="Arial" charset="0"/>
                <a:cs typeface="Arial" charset="0"/>
              </a:rPr>
              <a:t>/</a:t>
            </a:r>
            <a:r>
              <a:rPr lang="en-US" sz="1800" dirty="0" err="1">
                <a:latin typeface="Arial" charset="0"/>
                <a:ea typeface="Arial" charset="0"/>
                <a:cs typeface="Arial" charset="0"/>
              </a:rPr>
              <a:t>hebrew.html</a:t>
            </a:r>
            <a:endParaRPr lang="en-US" sz="1800" dirty="0">
              <a:latin typeface="Arial" charset="0"/>
              <a:ea typeface="Arial" charset="0"/>
              <a:cs typeface="Arial" charset="0"/>
            </a:endParaRPr>
          </a:p>
        </p:txBody>
      </p:sp>
    </p:spTree>
    <p:extLst>
      <p:ext uri="{BB962C8B-B14F-4D97-AF65-F5344CB8AC3E}">
        <p14:creationId xmlns:p14="http://schemas.microsoft.com/office/powerpoint/2010/main" val="1959810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a:t>
            </a:r>
            <a:r>
              <a:rPr lang="en-US" dirty="0"/>
              <a:t>a</a:t>
            </a:r>
            <a:r>
              <a:rPr lang="en-US" dirty="0" smtClean="0"/>
              <a:t>crostic passages &amp; the alphabet</a:t>
            </a:r>
            <a:endParaRPr lang="en-US" dirty="0"/>
          </a:p>
        </p:txBody>
      </p:sp>
      <p:sp>
        <p:nvSpPr>
          <p:cNvPr id="3" name="Content Placeholder 2"/>
          <p:cNvSpPr>
            <a:spLocks noGrp="1"/>
          </p:cNvSpPr>
          <p:nvPr>
            <p:ph idx="1"/>
          </p:nvPr>
        </p:nvSpPr>
        <p:spPr>
          <a:xfrm>
            <a:off x="838200" y="1825625"/>
            <a:ext cx="11019020" cy="4695096"/>
          </a:xfrm>
        </p:spPr>
        <p:txBody>
          <a:bodyPr>
            <a:normAutofit fontScale="92500" lnSpcReduction="10000"/>
          </a:bodyPr>
          <a:lstStyle/>
          <a:p>
            <a:r>
              <a:rPr lang="en-US" dirty="0" smtClean="0"/>
              <a:t>Psalms 111, 112</a:t>
            </a:r>
          </a:p>
          <a:p>
            <a:pPr lvl="1"/>
            <a:r>
              <a:rPr lang="en-US" dirty="0" smtClean="0"/>
              <a:t>10 verses split into 22 sections</a:t>
            </a:r>
          </a:p>
          <a:p>
            <a:pPr lvl="1"/>
            <a:r>
              <a:rPr lang="en-US" dirty="0" smtClean="0"/>
              <a:t>Each section begins with the next letter in the aleph-bet</a:t>
            </a:r>
          </a:p>
          <a:p>
            <a:r>
              <a:rPr lang="en-US" dirty="0" smtClean="0"/>
              <a:t>Psalms 119</a:t>
            </a:r>
          </a:p>
          <a:p>
            <a:pPr lvl="1"/>
            <a:r>
              <a:rPr lang="en-US" dirty="0" smtClean="0"/>
              <a:t>8 verses in each section with 22 sections</a:t>
            </a:r>
          </a:p>
          <a:p>
            <a:pPr lvl="1"/>
            <a:r>
              <a:rPr lang="en-US" dirty="0" smtClean="0"/>
              <a:t>Each verse in each section begins with the same letter</a:t>
            </a:r>
          </a:p>
          <a:p>
            <a:r>
              <a:rPr lang="en-US" dirty="0" smtClean="0"/>
              <a:t>Lamentations 1</a:t>
            </a:r>
          </a:p>
          <a:p>
            <a:pPr lvl="1"/>
            <a:r>
              <a:rPr lang="en-US" dirty="0" smtClean="0"/>
              <a:t>22 verses</a:t>
            </a:r>
          </a:p>
          <a:p>
            <a:pPr lvl="1"/>
            <a:r>
              <a:rPr lang="en-US" dirty="0" smtClean="0"/>
              <a:t>Each verse in each section begins with the next letter in the aleph-bet</a:t>
            </a:r>
          </a:p>
          <a:p>
            <a:r>
              <a:rPr lang="en-US" dirty="0" smtClean="0"/>
              <a:t>Proverbs 31:10-31</a:t>
            </a:r>
          </a:p>
          <a:p>
            <a:pPr lvl="1"/>
            <a:r>
              <a:rPr lang="en-US" dirty="0" smtClean="0"/>
              <a:t>22 verses</a:t>
            </a:r>
          </a:p>
          <a:p>
            <a:pPr lvl="1"/>
            <a:r>
              <a:rPr lang="en-US" dirty="0" smtClean="0"/>
              <a:t>Each verse in each section begins with the next letter in the aleph-bet</a:t>
            </a:r>
          </a:p>
          <a:p>
            <a:pPr lvl="1"/>
            <a:endParaRPr lang="en-US" dirty="0" smtClean="0"/>
          </a:p>
        </p:txBody>
      </p:sp>
    </p:spTree>
    <p:extLst>
      <p:ext uri="{BB962C8B-B14F-4D97-AF65-F5344CB8AC3E}">
        <p14:creationId xmlns:p14="http://schemas.microsoft.com/office/powerpoint/2010/main" val="1665764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09" y="0"/>
            <a:ext cx="10184523" cy="6898638"/>
          </a:xfrm>
          <a:prstGeom prst="rect">
            <a:avLst/>
          </a:prstGeom>
        </p:spPr>
      </p:pic>
      <p:sp>
        <p:nvSpPr>
          <p:cNvPr id="8" name="Frame 7"/>
          <p:cNvSpPr/>
          <p:nvPr/>
        </p:nvSpPr>
        <p:spPr>
          <a:xfrm>
            <a:off x="8484433" y="0"/>
            <a:ext cx="539646" cy="1199213"/>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Frame 8"/>
          <p:cNvSpPr/>
          <p:nvPr/>
        </p:nvSpPr>
        <p:spPr>
          <a:xfrm>
            <a:off x="10270762" y="1201713"/>
            <a:ext cx="389745" cy="3477718"/>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ame 9"/>
          <p:cNvSpPr/>
          <p:nvPr/>
        </p:nvSpPr>
        <p:spPr>
          <a:xfrm>
            <a:off x="10005938" y="4572001"/>
            <a:ext cx="697040" cy="2326638"/>
          </a:xfrm>
          <a:prstGeom prst="frame">
            <a:avLst/>
          </a:prstGeom>
          <a:solidFill>
            <a:schemeClr val="accent2"/>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30429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Easter egg in Isaiah 28:9-13</a:t>
            </a:r>
            <a:endParaRPr lang="en-US" dirty="0"/>
          </a:p>
        </p:txBody>
      </p:sp>
      <p:sp>
        <p:nvSpPr>
          <p:cNvPr id="4" name="Rectangle 3"/>
          <p:cNvSpPr/>
          <p:nvPr/>
        </p:nvSpPr>
        <p:spPr>
          <a:xfrm>
            <a:off x="838199" y="1739416"/>
            <a:ext cx="10734207" cy="4401205"/>
          </a:xfrm>
          <a:prstGeom prst="rect">
            <a:avLst/>
          </a:prstGeom>
        </p:spPr>
        <p:txBody>
          <a:bodyPr wrap="square">
            <a:spAutoFit/>
          </a:bodyPr>
          <a:lstStyle/>
          <a:p>
            <a:r>
              <a:rPr lang="en-US" sz="2800" dirty="0"/>
              <a:t>“To whom would He teach knowledge</a:t>
            </a:r>
            <a:r>
              <a:rPr lang="en-US" sz="2800" dirty="0" smtClean="0"/>
              <a:t>, And </a:t>
            </a:r>
            <a:r>
              <a:rPr lang="en-US" sz="2800" dirty="0"/>
              <a:t>to whom would He interpret the message</a:t>
            </a:r>
            <a:r>
              <a:rPr lang="en-US" sz="2800" dirty="0" smtClean="0"/>
              <a:t>? Those </a:t>
            </a:r>
            <a:r>
              <a:rPr lang="en-US" sz="2800" dirty="0"/>
              <a:t>just weaned from milk</a:t>
            </a:r>
            <a:r>
              <a:rPr lang="en-US" sz="2800" dirty="0" smtClean="0"/>
              <a:t>? Those </a:t>
            </a:r>
            <a:r>
              <a:rPr lang="en-US" sz="2800" dirty="0"/>
              <a:t>just taken from the breast</a:t>
            </a:r>
            <a:r>
              <a:rPr lang="en-US" sz="2800" dirty="0" smtClean="0"/>
              <a:t>?“ For </a:t>
            </a:r>
            <a:r>
              <a:rPr lang="en-US" sz="2800" dirty="0"/>
              <a:t>He says</a:t>
            </a:r>
            <a:r>
              <a:rPr lang="en-US" sz="2800" b="1" dirty="0"/>
              <a:t>,‘ Order on order, order on order</a:t>
            </a:r>
            <a:r>
              <a:rPr lang="en-US" sz="2800" b="1" dirty="0" smtClean="0"/>
              <a:t>, Line </a:t>
            </a:r>
            <a:r>
              <a:rPr lang="en-US" sz="2800" b="1" dirty="0"/>
              <a:t>on line, line on line</a:t>
            </a:r>
            <a:r>
              <a:rPr lang="en-US" sz="2800" b="1" dirty="0" smtClean="0"/>
              <a:t>, A </a:t>
            </a:r>
            <a:r>
              <a:rPr lang="en-US" sz="2800" b="1" dirty="0"/>
              <a:t>little here, a little there</a:t>
            </a:r>
            <a:r>
              <a:rPr lang="en-US" sz="2800" b="1" dirty="0" smtClean="0"/>
              <a:t>.’</a:t>
            </a:r>
            <a:r>
              <a:rPr lang="en-US" sz="2800" dirty="0" smtClean="0"/>
              <a:t>” Indeed</a:t>
            </a:r>
            <a:r>
              <a:rPr lang="en-US" sz="2800" dirty="0"/>
              <a:t>, He will speak to this </a:t>
            </a:r>
            <a:r>
              <a:rPr lang="en-US" sz="2800" dirty="0" smtClean="0"/>
              <a:t>people. Through </a:t>
            </a:r>
            <a:r>
              <a:rPr lang="en-US" sz="2800" dirty="0"/>
              <a:t>stammering lips and a foreign tongue</a:t>
            </a:r>
            <a:r>
              <a:rPr lang="en-US" sz="2800" dirty="0" smtClean="0"/>
              <a:t>, He </a:t>
            </a:r>
            <a:r>
              <a:rPr lang="en-US" sz="2800" dirty="0"/>
              <a:t>who said to them, “Here is rest, give rest to the weary</a:t>
            </a:r>
            <a:r>
              <a:rPr lang="en-US" sz="2800" dirty="0" smtClean="0"/>
              <a:t>,” And</a:t>
            </a:r>
            <a:r>
              <a:rPr lang="en-US" sz="2800" dirty="0"/>
              <a:t>, “Here is repose,” but they would not listen</a:t>
            </a:r>
            <a:r>
              <a:rPr lang="en-US" sz="2800" dirty="0" smtClean="0"/>
              <a:t>. So </a:t>
            </a:r>
            <a:r>
              <a:rPr lang="en-US" sz="2800" dirty="0"/>
              <a:t>the word of the Lord to them will be</a:t>
            </a:r>
            <a:r>
              <a:rPr lang="en-US" sz="2800" dirty="0" smtClean="0"/>
              <a:t>, </a:t>
            </a:r>
            <a:r>
              <a:rPr lang="en-US" sz="2800" b="1" dirty="0" smtClean="0"/>
              <a:t>“</a:t>
            </a:r>
            <a:r>
              <a:rPr lang="en-US" sz="2800" b="1" dirty="0"/>
              <a:t>Order on order, order on order</a:t>
            </a:r>
            <a:r>
              <a:rPr lang="en-US" sz="2800" b="1" dirty="0" smtClean="0"/>
              <a:t>, Line </a:t>
            </a:r>
            <a:r>
              <a:rPr lang="en-US" sz="2800" b="1" dirty="0"/>
              <a:t>on line, line on line</a:t>
            </a:r>
            <a:r>
              <a:rPr lang="en-US" sz="2800" b="1" dirty="0" smtClean="0"/>
              <a:t>, A </a:t>
            </a:r>
            <a:r>
              <a:rPr lang="en-US" sz="2800" b="1" dirty="0"/>
              <a:t>little here, a little there</a:t>
            </a:r>
            <a:r>
              <a:rPr lang="en-US" sz="2800" b="1" dirty="0" smtClean="0"/>
              <a:t>,” </a:t>
            </a:r>
            <a:r>
              <a:rPr lang="en-US" sz="2800" dirty="0" smtClean="0"/>
              <a:t>That </a:t>
            </a:r>
            <a:r>
              <a:rPr lang="en-US" sz="2800" dirty="0"/>
              <a:t>they may go and stumble backward, be broken, snared and taken captive.</a:t>
            </a:r>
          </a:p>
        </p:txBody>
      </p:sp>
    </p:spTree>
    <p:extLst>
      <p:ext uri="{BB962C8B-B14F-4D97-AF65-F5344CB8AC3E}">
        <p14:creationId xmlns:p14="http://schemas.microsoft.com/office/powerpoint/2010/main" val="1383023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an acrostic?</a:t>
            </a:r>
            <a:endParaRPr lang="en-US" dirty="0"/>
          </a:p>
        </p:txBody>
      </p:sp>
      <p:sp>
        <p:nvSpPr>
          <p:cNvPr id="3" name="Content Placeholder 2"/>
          <p:cNvSpPr>
            <a:spLocks noGrp="1"/>
          </p:cNvSpPr>
          <p:nvPr>
            <p:ph idx="1"/>
          </p:nvPr>
        </p:nvSpPr>
        <p:spPr>
          <a:xfrm>
            <a:off x="838200" y="1825625"/>
            <a:ext cx="4551381" cy="4351338"/>
          </a:xfrm>
        </p:spPr>
        <p:txBody>
          <a:bodyPr/>
          <a:lstStyle/>
          <a:p>
            <a:r>
              <a:rPr lang="en-US" dirty="0" smtClean="0"/>
              <a:t>An </a:t>
            </a:r>
            <a:r>
              <a:rPr lang="en-US" b="1" dirty="0" smtClean="0"/>
              <a:t>acrostic</a:t>
            </a:r>
            <a:r>
              <a:rPr lang="en-US" dirty="0" smtClean="0"/>
              <a:t> is a poem (or other form of writing) in which the first letter (or syllable, or word) of each line (or paragraph, or other recurring feature in the text) spells out a word, message or the alphabet.</a:t>
            </a:r>
            <a:endParaRPr lang="en-US"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18586"/>
          <a:stretch/>
        </p:blipFill>
        <p:spPr>
          <a:xfrm>
            <a:off x="6781864" y="800567"/>
            <a:ext cx="4571936" cy="5074920"/>
          </a:xfrm>
          <a:prstGeom prst="rect">
            <a:avLst/>
          </a:prstGeom>
        </p:spPr>
      </p:pic>
    </p:spTree>
    <p:extLst>
      <p:ext uri="{BB962C8B-B14F-4D97-AF65-F5344CB8AC3E}">
        <p14:creationId xmlns:p14="http://schemas.microsoft.com/office/powerpoint/2010/main" val="454421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 are pretty bad</a:t>
            </a:r>
            <a:r>
              <a:rPr lang="is-IS" dirty="0" smtClean="0"/>
              <a:t>….  Why do we have ‘em?</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8408" y="1307892"/>
            <a:ext cx="7400144" cy="5550108"/>
          </a:xfrm>
          <a:prstGeom prst="rect">
            <a:avLst/>
          </a:prstGeom>
        </p:spPr>
      </p:pic>
    </p:spTree>
    <p:extLst>
      <p:ext uri="{BB962C8B-B14F-4D97-AF65-F5344CB8AC3E}">
        <p14:creationId xmlns:p14="http://schemas.microsoft.com/office/powerpoint/2010/main" val="1487663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015373" y="2055813"/>
            <a:ext cx="2997200" cy="3898900"/>
          </a:xfrm>
          <a:prstGeom prst="rect">
            <a:avLst/>
          </a:prstGeom>
        </p:spPr>
      </p:pic>
      <p:pic>
        <p:nvPicPr>
          <p:cNvPr id="8" name="Picture 7"/>
          <p:cNvPicPr>
            <a:picLocks noChangeAspect="1"/>
          </p:cNvPicPr>
          <p:nvPr/>
        </p:nvPicPr>
        <p:blipFill>
          <a:blip r:embed="rId3"/>
          <a:stretch>
            <a:fillRect/>
          </a:stretch>
        </p:blipFill>
        <p:spPr>
          <a:xfrm>
            <a:off x="0" y="1409074"/>
            <a:ext cx="2799436" cy="5418945"/>
          </a:xfrm>
          <a:prstGeom prst="rect">
            <a:avLst/>
          </a:prstGeom>
        </p:spPr>
      </p:pic>
      <p:pic>
        <p:nvPicPr>
          <p:cNvPr id="9" name="Picture 8"/>
          <p:cNvPicPr>
            <a:picLocks noChangeAspect="1"/>
          </p:cNvPicPr>
          <p:nvPr/>
        </p:nvPicPr>
        <p:blipFill>
          <a:blip r:embed="rId4"/>
          <a:stretch>
            <a:fillRect/>
          </a:stretch>
        </p:blipFill>
        <p:spPr>
          <a:xfrm>
            <a:off x="7237425" y="-29981"/>
            <a:ext cx="4969565" cy="6858000"/>
          </a:xfrm>
          <a:prstGeom prst="rect">
            <a:avLst/>
          </a:prstGeom>
        </p:spPr>
      </p:pic>
      <p:sp>
        <p:nvSpPr>
          <p:cNvPr id="10" name="Title 1"/>
          <p:cNvSpPr>
            <a:spLocks noGrp="1"/>
          </p:cNvSpPr>
          <p:nvPr>
            <p:ph type="title"/>
          </p:nvPr>
        </p:nvSpPr>
        <p:spPr>
          <a:xfrm>
            <a:off x="838200" y="365125"/>
            <a:ext cx="10515600" cy="1325563"/>
          </a:xfrm>
        </p:spPr>
        <p:txBody>
          <a:bodyPr/>
          <a:lstStyle/>
          <a:p>
            <a:r>
              <a:rPr lang="en-US" dirty="0" smtClean="0"/>
              <a:t>Pedagogical </a:t>
            </a:r>
            <a:r>
              <a:rPr lang="en-US" dirty="0" err="1"/>
              <a:t>m</a:t>
            </a:r>
            <a:r>
              <a:rPr lang="en-US" dirty="0" err="1" smtClean="0"/>
              <a:t>neumonics</a:t>
            </a:r>
            <a:endParaRPr lang="en-US" dirty="0"/>
          </a:p>
        </p:txBody>
      </p:sp>
    </p:spTree>
    <p:extLst>
      <p:ext uri="{BB962C8B-B14F-4D97-AF65-F5344CB8AC3E}">
        <p14:creationId xmlns:p14="http://schemas.microsoft.com/office/powerpoint/2010/main" val="475691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237875" y="1251002"/>
            <a:ext cx="7340070" cy="5606998"/>
          </a:xfrm>
          <a:prstGeom prst="rect">
            <a:avLst/>
          </a:prstGeom>
        </p:spPr>
      </p:pic>
      <p:sp>
        <p:nvSpPr>
          <p:cNvPr id="5" name="Title 1"/>
          <p:cNvSpPr>
            <a:spLocks noGrp="1"/>
          </p:cNvSpPr>
          <p:nvPr>
            <p:ph type="title"/>
          </p:nvPr>
        </p:nvSpPr>
        <p:spPr>
          <a:xfrm>
            <a:off x="838200" y="365125"/>
            <a:ext cx="10515600" cy="1325563"/>
          </a:xfrm>
        </p:spPr>
        <p:txBody>
          <a:bodyPr/>
          <a:lstStyle/>
          <a:p>
            <a:r>
              <a:rPr lang="is-IS" dirty="0" smtClean="0"/>
              <a:t>… not just for kids....</a:t>
            </a:r>
            <a:endParaRPr lang="en-US" dirty="0"/>
          </a:p>
        </p:txBody>
      </p:sp>
    </p:spTree>
    <p:extLst>
      <p:ext uri="{BB962C8B-B14F-4D97-AF65-F5344CB8AC3E}">
        <p14:creationId xmlns:p14="http://schemas.microsoft.com/office/powerpoint/2010/main" val="194845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140" y="2433765"/>
            <a:ext cx="5022954" cy="2048291"/>
          </a:xfrm>
        </p:spPr>
        <p:txBody>
          <a:bodyPr>
            <a:normAutofit fontScale="90000"/>
          </a:bodyPr>
          <a:lstStyle/>
          <a:p>
            <a:r>
              <a:rPr lang="en-US" dirty="0" smtClean="0"/>
              <a:t>An acrostic can add an organizing principle to seemingly disjointed concepts</a:t>
            </a:r>
            <a:endParaRPr lang="en-US" dirty="0"/>
          </a:p>
        </p:txBody>
      </p:sp>
      <p:pic>
        <p:nvPicPr>
          <p:cNvPr id="5" name="Picture 4"/>
          <p:cNvPicPr>
            <a:picLocks noChangeAspect="1"/>
          </p:cNvPicPr>
          <p:nvPr/>
        </p:nvPicPr>
        <p:blipFill>
          <a:blip r:embed="rId2"/>
          <a:stretch>
            <a:fillRect/>
          </a:stretch>
        </p:blipFill>
        <p:spPr>
          <a:xfrm>
            <a:off x="7048500" y="0"/>
            <a:ext cx="5143500" cy="6858000"/>
          </a:xfrm>
          <a:prstGeom prst="rect">
            <a:avLst/>
          </a:prstGeom>
        </p:spPr>
      </p:pic>
    </p:spTree>
    <p:extLst>
      <p:ext uri="{BB962C8B-B14F-4D97-AF65-F5344CB8AC3E}">
        <p14:creationId xmlns:p14="http://schemas.microsoft.com/office/powerpoint/2010/main" val="1556998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140" y="2433765"/>
            <a:ext cx="5022954" cy="2048291"/>
          </a:xfrm>
        </p:spPr>
        <p:txBody>
          <a:bodyPr>
            <a:normAutofit fontScale="90000"/>
          </a:bodyPr>
          <a:lstStyle/>
          <a:p>
            <a:r>
              <a:rPr lang="en-US" dirty="0" smtClean="0"/>
              <a:t>An acrostic can add an organizing principle to seemingly disjointed concepts</a:t>
            </a:r>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5982" r="16397"/>
          <a:stretch/>
        </p:blipFill>
        <p:spPr>
          <a:xfrm>
            <a:off x="-29978" y="0"/>
            <a:ext cx="7974767" cy="6858000"/>
          </a:xfrm>
          <a:prstGeom prst="rect">
            <a:avLst/>
          </a:prstGeom>
        </p:spPr>
      </p:pic>
      <p:sp>
        <p:nvSpPr>
          <p:cNvPr id="6" name="Title 1"/>
          <p:cNvSpPr txBox="1">
            <a:spLocks/>
          </p:cNvSpPr>
          <p:nvPr/>
        </p:nvSpPr>
        <p:spPr>
          <a:xfrm>
            <a:off x="8199620" y="1304143"/>
            <a:ext cx="3837482" cy="302801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It can also serve as a </a:t>
            </a:r>
            <a:r>
              <a:rPr lang="en-US" smtClean="0"/>
              <a:t>great cross-check when copying</a:t>
            </a:r>
            <a:endParaRPr lang="en-US" dirty="0"/>
          </a:p>
        </p:txBody>
      </p:sp>
    </p:spTree>
    <p:extLst>
      <p:ext uri="{BB962C8B-B14F-4D97-AF65-F5344CB8AC3E}">
        <p14:creationId xmlns:p14="http://schemas.microsoft.com/office/powerpoint/2010/main" val="160533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an </a:t>
            </a:r>
            <a:r>
              <a:rPr lang="en-US" dirty="0" err="1" smtClean="0"/>
              <a:t>abecadery</a:t>
            </a:r>
            <a:r>
              <a:rPr lang="en-US" dirty="0" smtClean="0"/>
              <a:t>?</a:t>
            </a:r>
            <a:endParaRPr lang="en-US" dirty="0"/>
          </a:p>
        </p:txBody>
      </p:sp>
      <p:sp>
        <p:nvSpPr>
          <p:cNvPr id="3" name="Content Placeholder 2"/>
          <p:cNvSpPr>
            <a:spLocks noGrp="1"/>
          </p:cNvSpPr>
          <p:nvPr>
            <p:ph idx="1"/>
          </p:nvPr>
        </p:nvSpPr>
        <p:spPr>
          <a:xfrm>
            <a:off x="838200" y="1825625"/>
            <a:ext cx="4282440" cy="4351338"/>
          </a:xfrm>
        </p:spPr>
        <p:txBody>
          <a:bodyPr>
            <a:normAutofit lnSpcReduction="10000"/>
          </a:bodyPr>
          <a:lstStyle/>
          <a:p>
            <a:pPr marL="0" indent="0">
              <a:buNone/>
            </a:pPr>
            <a:r>
              <a:rPr lang="en-US" dirty="0"/>
              <a:t>The most exciting find to come out of Tel </a:t>
            </a:r>
            <a:r>
              <a:rPr lang="en-US" dirty="0" err="1"/>
              <a:t>Zayit</a:t>
            </a:r>
            <a:r>
              <a:rPr lang="en-US" dirty="0"/>
              <a:t> recently is this abecedary, or linear alphabet carved in stone. The letters are outlined in black. </a:t>
            </a:r>
            <a:r>
              <a:rPr lang="en-US" dirty="0" smtClean="0"/>
              <a:t>(Photograph by Bruce Zuckerman and Marilyn J. Lundberg, West Semitic Research Project, University of Southern California)</a:t>
            </a:r>
            <a:r>
              <a:rPr lang="en-US" dirty="0"/>
              <a:t/>
            </a:r>
            <a:br>
              <a:rPr lang="en-US" dirty="0"/>
            </a:br>
            <a:r>
              <a:rPr lang="en-US" dirty="0"/>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4632" y="1424067"/>
            <a:ext cx="6200892" cy="5022722"/>
          </a:xfrm>
          <a:prstGeom prst="rect">
            <a:avLst/>
          </a:prstGeom>
        </p:spPr>
      </p:pic>
    </p:spTree>
    <p:extLst>
      <p:ext uri="{BB962C8B-B14F-4D97-AF65-F5344CB8AC3E}">
        <p14:creationId xmlns:p14="http://schemas.microsoft.com/office/powerpoint/2010/main" val="471174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Jewish Alphabet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3557" y="1588957"/>
            <a:ext cx="6518723" cy="4444584"/>
          </a:xfrm>
          <a:prstGeom prst="rect">
            <a:avLst/>
          </a:prstGeom>
        </p:spPr>
      </p:pic>
      <p:sp>
        <p:nvSpPr>
          <p:cNvPr id="5" name="Content Placeholder 2"/>
          <p:cNvSpPr>
            <a:spLocks noGrp="1"/>
          </p:cNvSpPr>
          <p:nvPr>
            <p:ph idx="1"/>
          </p:nvPr>
        </p:nvSpPr>
        <p:spPr>
          <a:xfrm>
            <a:off x="838200" y="1825625"/>
            <a:ext cx="4282440" cy="4351338"/>
          </a:xfrm>
        </p:spPr>
        <p:txBody>
          <a:bodyPr>
            <a:normAutofit lnSpcReduction="10000"/>
          </a:bodyPr>
          <a:lstStyle/>
          <a:p>
            <a:r>
              <a:rPr lang="en-US" dirty="0">
                <a:latin typeface="Calibri" charset="0"/>
                <a:ea typeface="Calibri" charset="0"/>
                <a:cs typeface="Calibri" charset="0"/>
              </a:rPr>
              <a:t>Hebrew has been referred to by Jews as </a:t>
            </a:r>
            <a:r>
              <a:rPr lang="en-US" i="1" dirty="0" err="1">
                <a:latin typeface="Calibri" charset="0"/>
                <a:ea typeface="Calibri" charset="0"/>
                <a:cs typeface="Calibri" charset="0"/>
              </a:rPr>
              <a:t>Leshon</a:t>
            </a:r>
            <a:r>
              <a:rPr lang="en-US" i="1" dirty="0">
                <a:latin typeface="Calibri" charset="0"/>
                <a:ea typeface="Calibri" charset="0"/>
                <a:cs typeface="Calibri" charset="0"/>
              </a:rPr>
              <a:t> </a:t>
            </a:r>
            <a:r>
              <a:rPr lang="en-US" i="1" dirty="0" err="1" smtClean="0">
                <a:latin typeface="Calibri" charset="0"/>
                <a:ea typeface="Calibri" charset="0"/>
                <a:cs typeface="Calibri" charset="0"/>
              </a:rPr>
              <a:t>Hakodesh</a:t>
            </a:r>
            <a:r>
              <a:rPr lang="en-US" i="1" dirty="0" smtClean="0">
                <a:latin typeface="Calibri" charset="0"/>
                <a:ea typeface="Calibri" charset="0"/>
                <a:cs typeface="Calibri" charset="0"/>
              </a:rPr>
              <a:t> </a:t>
            </a:r>
            <a:r>
              <a:rPr lang="en-US" dirty="0" smtClean="0"/>
              <a:t>(</a:t>
            </a:r>
            <a:r>
              <a:rPr lang="en-US" dirty="0" err="1"/>
              <a:t>לשון</a:t>
            </a:r>
            <a:r>
              <a:rPr lang="en-US" dirty="0"/>
              <a:t> </a:t>
            </a:r>
            <a:r>
              <a:rPr lang="en-US" dirty="0" err="1"/>
              <a:t>הקדש</a:t>
            </a:r>
            <a:r>
              <a:rPr lang="en-US" dirty="0">
                <a:latin typeface="Calibri" charset="0"/>
                <a:ea typeface="Calibri" charset="0"/>
                <a:cs typeface="Calibri" charset="0"/>
              </a:rPr>
              <a:t>), "the Holy Language", since ancient times</a:t>
            </a:r>
            <a:r>
              <a:rPr lang="en-US" dirty="0" smtClean="0">
                <a:latin typeface="Calibri" charset="0"/>
                <a:ea typeface="Calibri" charset="0"/>
                <a:cs typeface="Calibri" charset="0"/>
              </a:rPr>
              <a:t>.</a:t>
            </a:r>
          </a:p>
          <a:p>
            <a:r>
              <a:rPr lang="en-US" dirty="0" smtClean="0">
                <a:latin typeface="Calibri" charset="0"/>
                <a:ea typeface="Calibri" charset="0"/>
                <a:cs typeface="Calibri" charset="0"/>
              </a:rPr>
              <a:t>All letters have meaning and many </a:t>
            </a:r>
            <a:r>
              <a:rPr lang="en-US" dirty="0">
                <a:latin typeface="Calibri" charset="0"/>
                <a:ea typeface="Calibri" charset="0"/>
                <a:cs typeface="Calibri" charset="0"/>
              </a:rPr>
              <a:t>times the first letter carries the weightier part of the meaning of the word.</a:t>
            </a:r>
            <a:r>
              <a:rPr lang="en-US" dirty="0">
                <a:latin typeface="Arial" charset="0"/>
                <a:ea typeface="Arial" charset="0"/>
                <a:cs typeface="Arial" charset="0"/>
              </a:rPr>
              <a:t/>
            </a:r>
            <a:br>
              <a:rPr lang="en-US" dirty="0">
                <a:latin typeface="Arial" charset="0"/>
                <a:ea typeface="Arial" charset="0"/>
                <a:cs typeface="Arial" charset="0"/>
              </a:rPr>
            </a:br>
            <a:endParaRPr lang="en-US" dirty="0">
              <a:latin typeface="Arial" charset="0"/>
              <a:ea typeface="Arial" charset="0"/>
              <a:cs typeface="Arial" charset="0"/>
            </a:endParaRPr>
          </a:p>
        </p:txBody>
      </p:sp>
    </p:spTree>
    <p:extLst>
      <p:ext uri="{BB962C8B-B14F-4D97-AF65-F5344CB8AC3E}">
        <p14:creationId xmlns:p14="http://schemas.microsoft.com/office/powerpoint/2010/main" val="3937747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1171</TotalTime>
  <Words>458</Words>
  <Application>Microsoft Macintosh PowerPoint</Application>
  <PresentationFormat>Widescreen</PresentationFormat>
  <Paragraphs>45</Paragraphs>
  <Slides>13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Calibri</vt:lpstr>
      <vt:lpstr>Calibri Light</vt:lpstr>
      <vt:lpstr>Arial</vt:lpstr>
      <vt:lpstr>Office Theme</vt:lpstr>
      <vt:lpstr>How to Study the Bible III</vt:lpstr>
      <vt:lpstr>What’s an acrostic?</vt:lpstr>
      <vt:lpstr>Most are pretty bad….  Why do we have ‘em?</vt:lpstr>
      <vt:lpstr>Pedagogical mneumonics</vt:lpstr>
      <vt:lpstr>… not just for kids....</vt:lpstr>
      <vt:lpstr>An acrostic can add an organizing principle to seemingly disjointed concepts</vt:lpstr>
      <vt:lpstr>An acrostic can add an organizing principle to seemingly disjointed concepts</vt:lpstr>
      <vt:lpstr>What’s an abecadery?</vt:lpstr>
      <vt:lpstr>The Jewish Alphabet</vt:lpstr>
      <vt:lpstr>Example: Aleph</vt:lpstr>
      <vt:lpstr>Examples of  acrostic passages &amp; the alphabet</vt:lpstr>
      <vt:lpstr>PowerPoint Presentation</vt:lpstr>
      <vt:lpstr>Easter egg in Isaiah 28:9-13</vt:lpstr>
    </vt:vector>
  </TitlesOfParts>
  <Company/>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Study the Bible III</dc:title>
  <dc:creator>Craig Kaes</dc:creator>
  <cp:lastModifiedBy>Craig Kaes</cp:lastModifiedBy>
  <cp:revision>22</cp:revision>
  <dcterms:created xsi:type="dcterms:W3CDTF">2016-09-10T18:30:05Z</dcterms:created>
  <dcterms:modified xsi:type="dcterms:W3CDTF">2016-09-11T14:08:19Z</dcterms:modified>
</cp:coreProperties>
</file>